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756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8288000" cy="10287000"/>
  <p:notesSz cx="6858000" cy="9144000"/>
  <p:embeddedFontLst>
    <p:embeddedFont>
      <p:font typeface="Calibri (MS) Bold" panose="020B0604020202020204" charset="0"/>
      <p:regular r:id="rId19"/>
    </p:embeddedFon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Calibri (MS)" panose="020B0604020202020204" charset="0"/>
      <p:regular r:id="rId24"/>
    </p:embeddedFont>
    <p:embeddedFont>
      <p:font typeface="Arimo Bold" panose="020B0604020202020204" charset="0"/>
      <p:regular r:id="rId25"/>
    </p:embeddedFont>
    <p:embeddedFont>
      <p:font typeface="Heebo" panose="020B0604020202020204" charset="-79"/>
      <p:regular r:id="rId26"/>
    </p:embeddedFont>
    <p:embeddedFont>
      <p:font typeface="Crimson Pro Bold" panose="020B0604020202020204" charset="0"/>
      <p:regular r:id="rId27"/>
    </p:embeddedFont>
    <p:embeddedFont>
      <p:font typeface="Arial Bold" panose="020B0704020202020204" pitchFamily="34" charset="0"/>
      <p:bold r:id="rId28"/>
    </p:embeddedFont>
    <p:embeddedFont>
      <p:font typeface="Heebo Bold" panose="020B0604020202020204" charset="-79"/>
      <p:regular r:id="rId29"/>
    </p:embeddedFont>
    <p:embeddedFont>
      <p:font typeface="Candara" panose="020E0502030303020204" pitchFamily="34" charset="0"/>
      <p:regular r:id="rId30"/>
      <p:bold r:id="rId31"/>
      <p:italic r:id="rId32"/>
      <p:boldItalic r:id="rId33"/>
    </p:embeddedFont>
    <p:embeddedFont>
      <p:font typeface="Times New Roman Bold" panose="02020803070505020304" pitchFamily="18" charset="0"/>
      <p:bold r:id="rId34"/>
    </p:embeddedFont>
    <p:embeddedFont>
      <p:font typeface="Arimo" panose="020B0604020202020204" charset="0"/>
      <p:regular r:id="rId3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C4C4D"/>
    <a:srgbClr val="152D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>
        <p:scale>
          <a:sx n="59" d="100"/>
          <a:sy n="59" d="100"/>
        </p:scale>
        <p:origin x="-418" y="18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9" Type="http://schemas.openxmlformats.org/officeDocument/2006/relationships/tableStyles" Target="tableStyles.xml"/><Relationship Id="rId21" Type="http://schemas.openxmlformats.org/officeDocument/2006/relationships/font" Target="fonts/font3.fntdata"/><Relationship Id="rId34" Type="http://schemas.openxmlformats.org/officeDocument/2006/relationships/font" Target="fonts/font1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font" Target="fonts/font15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font" Target="fonts/font17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03.07.2025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15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9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10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12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14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/>
          <p:cNvSpPr/>
          <p:nvPr/>
        </p:nvSpPr>
        <p:spPr>
          <a:xfrm>
            <a:off x="457200" y="342900"/>
            <a:ext cx="17391888" cy="905256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63284" tIns="81642" rIns="163284" bIns="81642" rtlCol="0" anchor="ctr"/>
          <a:lstStyle/>
          <a:p>
            <a:pPr algn="ctr"/>
            <a:endParaRPr lang="en-US"/>
          </a:p>
        </p:txBody>
      </p:sp>
      <p:grpSp>
        <p:nvGrpSpPr>
          <p:cNvPr id="7" name="Group 9"/>
          <p:cNvGrpSpPr>
            <a:grpSpLocks noChangeAspect="1"/>
          </p:cNvGrpSpPr>
          <p:nvPr/>
        </p:nvGrpSpPr>
        <p:grpSpPr bwMode="hidden">
          <a:xfrm>
            <a:off x="423330" y="8030945"/>
            <a:ext cx="17446752" cy="1997370"/>
            <a:chOff x="-3905250" y="4294188"/>
            <a:chExt cx="13011150" cy="1892300"/>
          </a:xfrm>
        </p:grpSpPr>
        <p:sp>
          <p:nvSpPr>
            <p:cNvPr id="11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5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2400300"/>
            <a:ext cx="15544800" cy="2670162"/>
          </a:xfrm>
        </p:spPr>
        <p:txBody>
          <a:bodyPr anchor="b">
            <a:normAutofit/>
          </a:bodyPr>
          <a:lstStyle>
            <a:lvl1pPr>
              <a:defRPr sz="790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43200" y="5334001"/>
            <a:ext cx="12801600" cy="2209800"/>
          </a:xfrm>
        </p:spPr>
        <p:txBody>
          <a:bodyPr>
            <a:normAutofit/>
          </a:bodyPr>
          <a:lstStyle>
            <a:lvl1pPr marL="0" indent="0" algn="ctr">
              <a:buNone/>
              <a:defRPr sz="3600">
                <a:solidFill>
                  <a:srgbClr val="FFFFFF"/>
                </a:solidFill>
              </a:defRPr>
            </a:lvl1pPr>
            <a:lvl2pPr marL="8164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6328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4492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2656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0821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8985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7149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65313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ctr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ounded Rectangle 20"/>
          <p:cNvSpPr/>
          <p:nvPr/>
        </p:nvSpPr>
        <p:spPr bwMode="hidden">
          <a:xfrm>
            <a:off x="457200" y="342900"/>
            <a:ext cx="17391888" cy="2139696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63284" tIns="81642" rIns="163284" bIns="81642"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 bwMode="hidden">
          <a:xfrm>
            <a:off x="423330" y="1071287"/>
            <a:ext cx="17446752" cy="1997370"/>
            <a:chOff x="-3905250" y="4294188"/>
            <a:chExt cx="13011150" cy="1892300"/>
          </a:xfrm>
        </p:grpSpPr>
        <p:sp>
          <p:nvSpPr>
            <p:cNvPr id="16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0" name="Freeform 19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258800" y="2171701"/>
            <a:ext cx="4114800" cy="6731000"/>
          </a:xfrm>
        </p:spPr>
        <p:txBody>
          <a:bodyPr vert="eaVert" anchor="ctr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2171700"/>
            <a:ext cx="12039600" cy="6731001"/>
          </a:xfrm>
        </p:spPr>
        <p:txBody>
          <a:bodyPr vert="eaVert"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457200" y="342900"/>
            <a:ext cx="17391888" cy="7104888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63284" tIns="81642" rIns="163284" bIns="81642" rtlCol="0" anchor="ctr"/>
          <a:lstStyle/>
          <a:p>
            <a:pPr algn="ctr"/>
            <a:endParaRPr lang="en-US"/>
          </a:p>
        </p:txBody>
      </p:sp>
      <p:sp>
        <p:nvSpPr>
          <p:cNvPr id="9" name="Freeform 14"/>
          <p:cNvSpPr>
            <a:spLocks/>
          </p:cNvSpPr>
          <p:nvPr/>
        </p:nvSpPr>
        <p:spPr bwMode="hidden">
          <a:xfrm>
            <a:off x="12094877" y="6305388"/>
            <a:ext cx="5752858" cy="1071039"/>
          </a:xfrm>
          <a:custGeom>
            <a:avLst/>
            <a:gdLst/>
            <a:ahLst/>
            <a:cxnLst>
              <a:cxn ang="0">
                <a:pos x="2700" y="0"/>
              </a:cxn>
              <a:cxn ang="0">
                <a:pos x="2700" y="0"/>
              </a:cxn>
              <a:cxn ang="0">
                <a:pos x="2586" y="18"/>
              </a:cxn>
              <a:cxn ang="0">
                <a:pos x="2470" y="38"/>
              </a:cxn>
              <a:cxn ang="0">
                <a:pos x="2352" y="60"/>
              </a:cxn>
              <a:cxn ang="0">
                <a:pos x="2230" y="82"/>
              </a:cxn>
              <a:cxn ang="0">
                <a:pos x="2106" y="108"/>
              </a:cxn>
              <a:cxn ang="0">
                <a:pos x="1978" y="134"/>
              </a:cxn>
              <a:cxn ang="0">
                <a:pos x="1848" y="164"/>
              </a:cxn>
              <a:cxn ang="0">
                <a:pos x="1714" y="194"/>
              </a:cxn>
              <a:cxn ang="0">
                <a:pos x="1714" y="194"/>
              </a:cxn>
              <a:cxn ang="0">
                <a:pos x="1472" y="252"/>
              </a:cxn>
              <a:cxn ang="0">
                <a:pos x="1236" y="304"/>
              </a:cxn>
              <a:cxn ang="0">
                <a:pos x="1010" y="352"/>
              </a:cxn>
              <a:cxn ang="0">
                <a:pos x="792" y="398"/>
              </a:cxn>
              <a:cxn ang="0">
                <a:pos x="584" y="438"/>
              </a:cxn>
              <a:cxn ang="0">
                <a:pos x="382" y="474"/>
              </a:cxn>
              <a:cxn ang="0">
                <a:pos x="188" y="508"/>
              </a:cxn>
              <a:cxn ang="0">
                <a:pos x="0" y="538"/>
              </a:cxn>
              <a:cxn ang="0">
                <a:pos x="0" y="538"/>
              </a:cxn>
              <a:cxn ang="0">
                <a:pos x="130" y="556"/>
              </a:cxn>
              <a:cxn ang="0">
                <a:pos x="254" y="572"/>
              </a:cxn>
              <a:cxn ang="0">
                <a:pos x="374" y="586"/>
              </a:cxn>
              <a:cxn ang="0">
                <a:pos x="492" y="598"/>
              </a:cxn>
              <a:cxn ang="0">
                <a:pos x="606" y="610"/>
              </a:cxn>
              <a:cxn ang="0">
                <a:pos x="716" y="618"/>
              </a:cxn>
              <a:cxn ang="0">
                <a:pos x="822" y="626"/>
              </a:cxn>
              <a:cxn ang="0">
                <a:pos x="926" y="632"/>
              </a:cxn>
              <a:cxn ang="0">
                <a:pos x="1028" y="636"/>
              </a:cxn>
              <a:cxn ang="0">
                <a:pos x="1126" y="638"/>
              </a:cxn>
              <a:cxn ang="0">
                <a:pos x="1220" y="640"/>
              </a:cxn>
              <a:cxn ang="0">
                <a:pos x="1312" y="640"/>
              </a:cxn>
              <a:cxn ang="0">
                <a:pos x="1402" y="638"/>
              </a:cxn>
              <a:cxn ang="0">
                <a:pos x="1490" y="636"/>
              </a:cxn>
              <a:cxn ang="0">
                <a:pos x="1574" y="632"/>
              </a:cxn>
              <a:cxn ang="0">
                <a:pos x="1656" y="626"/>
              </a:cxn>
              <a:cxn ang="0">
                <a:pos x="1734" y="620"/>
              </a:cxn>
              <a:cxn ang="0">
                <a:pos x="1812" y="612"/>
              </a:cxn>
              <a:cxn ang="0">
                <a:pos x="1886" y="602"/>
              </a:cxn>
              <a:cxn ang="0">
                <a:pos x="1960" y="592"/>
              </a:cxn>
              <a:cxn ang="0">
                <a:pos x="2030" y="580"/>
              </a:cxn>
              <a:cxn ang="0">
                <a:pos x="2100" y="568"/>
              </a:cxn>
              <a:cxn ang="0">
                <a:pos x="2166" y="554"/>
              </a:cxn>
              <a:cxn ang="0">
                <a:pos x="2232" y="540"/>
              </a:cxn>
              <a:cxn ang="0">
                <a:pos x="2296" y="524"/>
              </a:cxn>
              <a:cxn ang="0">
                <a:pos x="2358" y="508"/>
              </a:cxn>
              <a:cxn ang="0">
                <a:pos x="2418" y="490"/>
              </a:cxn>
              <a:cxn ang="0">
                <a:pos x="2478" y="472"/>
              </a:cxn>
              <a:cxn ang="0">
                <a:pos x="2592" y="432"/>
              </a:cxn>
              <a:cxn ang="0">
                <a:pos x="2702" y="390"/>
              </a:cxn>
              <a:cxn ang="0">
                <a:pos x="2702" y="390"/>
              </a:cxn>
              <a:cxn ang="0">
                <a:pos x="2706" y="388"/>
              </a:cxn>
              <a:cxn ang="0">
                <a:pos x="2706" y="388"/>
              </a:cxn>
              <a:cxn ang="0">
                <a:pos x="2706" y="0"/>
              </a:cxn>
              <a:cxn ang="0">
                <a:pos x="2706" y="0"/>
              </a:cxn>
              <a:cxn ang="0">
                <a:pos x="2700" y="0"/>
              </a:cxn>
              <a:cxn ang="0">
                <a:pos x="2700" y="0"/>
              </a:cxn>
            </a:cxnLst>
            <a:rect l="0" t="0" r="r" b="b"/>
            <a:pathLst>
              <a:path w="2706" h="640">
                <a:moveTo>
                  <a:pt x="2700" y="0"/>
                </a:moveTo>
                <a:lnTo>
                  <a:pt x="2700" y="0"/>
                </a:lnTo>
                <a:lnTo>
                  <a:pt x="2586" y="18"/>
                </a:lnTo>
                <a:lnTo>
                  <a:pt x="2470" y="38"/>
                </a:lnTo>
                <a:lnTo>
                  <a:pt x="2352" y="60"/>
                </a:lnTo>
                <a:lnTo>
                  <a:pt x="2230" y="82"/>
                </a:lnTo>
                <a:lnTo>
                  <a:pt x="2106" y="108"/>
                </a:lnTo>
                <a:lnTo>
                  <a:pt x="1978" y="134"/>
                </a:lnTo>
                <a:lnTo>
                  <a:pt x="1848" y="164"/>
                </a:lnTo>
                <a:lnTo>
                  <a:pt x="1714" y="194"/>
                </a:lnTo>
                <a:lnTo>
                  <a:pt x="1714" y="194"/>
                </a:lnTo>
                <a:lnTo>
                  <a:pt x="1472" y="252"/>
                </a:lnTo>
                <a:lnTo>
                  <a:pt x="1236" y="304"/>
                </a:lnTo>
                <a:lnTo>
                  <a:pt x="1010" y="352"/>
                </a:lnTo>
                <a:lnTo>
                  <a:pt x="792" y="398"/>
                </a:lnTo>
                <a:lnTo>
                  <a:pt x="584" y="438"/>
                </a:lnTo>
                <a:lnTo>
                  <a:pt x="382" y="474"/>
                </a:lnTo>
                <a:lnTo>
                  <a:pt x="188" y="508"/>
                </a:lnTo>
                <a:lnTo>
                  <a:pt x="0" y="538"/>
                </a:lnTo>
                <a:lnTo>
                  <a:pt x="0" y="538"/>
                </a:lnTo>
                <a:lnTo>
                  <a:pt x="130" y="556"/>
                </a:lnTo>
                <a:lnTo>
                  <a:pt x="254" y="572"/>
                </a:lnTo>
                <a:lnTo>
                  <a:pt x="374" y="586"/>
                </a:lnTo>
                <a:lnTo>
                  <a:pt x="492" y="598"/>
                </a:lnTo>
                <a:lnTo>
                  <a:pt x="606" y="610"/>
                </a:lnTo>
                <a:lnTo>
                  <a:pt x="716" y="618"/>
                </a:lnTo>
                <a:lnTo>
                  <a:pt x="822" y="626"/>
                </a:lnTo>
                <a:lnTo>
                  <a:pt x="926" y="632"/>
                </a:lnTo>
                <a:lnTo>
                  <a:pt x="1028" y="636"/>
                </a:lnTo>
                <a:lnTo>
                  <a:pt x="1126" y="638"/>
                </a:lnTo>
                <a:lnTo>
                  <a:pt x="1220" y="640"/>
                </a:lnTo>
                <a:lnTo>
                  <a:pt x="1312" y="640"/>
                </a:lnTo>
                <a:lnTo>
                  <a:pt x="1402" y="638"/>
                </a:lnTo>
                <a:lnTo>
                  <a:pt x="1490" y="636"/>
                </a:lnTo>
                <a:lnTo>
                  <a:pt x="1574" y="632"/>
                </a:lnTo>
                <a:lnTo>
                  <a:pt x="1656" y="626"/>
                </a:lnTo>
                <a:lnTo>
                  <a:pt x="1734" y="620"/>
                </a:lnTo>
                <a:lnTo>
                  <a:pt x="1812" y="612"/>
                </a:lnTo>
                <a:lnTo>
                  <a:pt x="1886" y="602"/>
                </a:lnTo>
                <a:lnTo>
                  <a:pt x="1960" y="592"/>
                </a:lnTo>
                <a:lnTo>
                  <a:pt x="2030" y="580"/>
                </a:lnTo>
                <a:lnTo>
                  <a:pt x="2100" y="568"/>
                </a:lnTo>
                <a:lnTo>
                  <a:pt x="2166" y="554"/>
                </a:lnTo>
                <a:lnTo>
                  <a:pt x="2232" y="540"/>
                </a:lnTo>
                <a:lnTo>
                  <a:pt x="2296" y="524"/>
                </a:lnTo>
                <a:lnTo>
                  <a:pt x="2358" y="508"/>
                </a:lnTo>
                <a:lnTo>
                  <a:pt x="2418" y="490"/>
                </a:lnTo>
                <a:lnTo>
                  <a:pt x="2478" y="472"/>
                </a:lnTo>
                <a:lnTo>
                  <a:pt x="2592" y="432"/>
                </a:lnTo>
                <a:lnTo>
                  <a:pt x="2702" y="390"/>
                </a:lnTo>
                <a:lnTo>
                  <a:pt x="2702" y="390"/>
                </a:lnTo>
                <a:lnTo>
                  <a:pt x="2706" y="388"/>
                </a:lnTo>
                <a:lnTo>
                  <a:pt x="2706" y="388"/>
                </a:lnTo>
                <a:lnTo>
                  <a:pt x="2706" y="0"/>
                </a:lnTo>
                <a:lnTo>
                  <a:pt x="2706" y="0"/>
                </a:lnTo>
                <a:lnTo>
                  <a:pt x="2700" y="0"/>
                </a:lnTo>
                <a:lnTo>
                  <a:pt x="2700" y="0"/>
                </a:lnTo>
                <a:close/>
              </a:path>
            </a:pathLst>
          </a:custGeom>
          <a:solidFill>
            <a:schemeClr val="bg2">
              <a:alpha val="29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163284" tIns="81642" rIns="163284" bIns="81642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Freeform 18"/>
          <p:cNvSpPr>
            <a:spLocks/>
          </p:cNvSpPr>
          <p:nvPr/>
        </p:nvSpPr>
        <p:spPr bwMode="hidden">
          <a:xfrm>
            <a:off x="5238641" y="6112935"/>
            <a:ext cx="11089030" cy="1275207"/>
          </a:xfrm>
          <a:custGeom>
            <a:avLst/>
            <a:gdLst/>
            <a:ahLst/>
            <a:cxnLst>
              <a:cxn ang="0">
                <a:pos x="5216" y="714"/>
              </a:cxn>
              <a:cxn ang="0">
                <a:pos x="4984" y="686"/>
              </a:cxn>
              <a:cxn ang="0">
                <a:pos x="4478" y="610"/>
              </a:cxn>
              <a:cxn ang="0">
                <a:pos x="3914" y="508"/>
              </a:cxn>
              <a:cxn ang="0">
                <a:pos x="3286" y="374"/>
              </a:cxn>
              <a:cxn ang="0">
                <a:pos x="2946" y="296"/>
              </a:cxn>
              <a:cxn ang="0">
                <a:pos x="2682" y="236"/>
              </a:cxn>
              <a:cxn ang="0">
                <a:pos x="2430" y="184"/>
              </a:cxn>
              <a:cxn ang="0">
                <a:pos x="2190" y="140"/>
              </a:cxn>
              <a:cxn ang="0">
                <a:pos x="1960" y="102"/>
              </a:cxn>
              <a:cxn ang="0">
                <a:pos x="1740" y="72"/>
              </a:cxn>
              <a:cxn ang="0">
                <a:pos x="1334" y="28"/>
              </a:cxn>
              <a:cxn ang="0">
                <a:pos x="970" y="4"/>
              </a:cxn>
              <a:cxn ang="0">
                <a:pos x="644" y="0"/>
              </a:cxn>
              <a:cxn ang="0">
                <a:pos x="358" y="10"/>
              </a:cxn>
              <a:cxn ang="0">
                <a:pos x="110" y="32"/>
              </a:cxn>
              <a:cxn ang="0">
                <a:pos x="0" y="48"/>
              </a:cxn>
              <a:cxn ang="0">
                <a:pos x="314" y="86"/>
              </a:cxn>
              <a:cxn ang="0">
                <a:pos x="652" y="140"/>
              </a:cxn>
              <a:cxn ang="0">
                <a:pos x="1014" y="210"/>
              </a:cxn>
              <a:cxn ang="0">
                <a:pos x="1402" y="296"/>
              </a:cxn>
              <a:cxn ang="0">
                <a:pos x="1756" y="378"/>
              </a:cxn>
              <a:cxn ang="0">
                <a:pos x="2408" y="516"/>
              </a:cxn>
              <a:cxn ang="0">
                <a:pos x="2708" y="572"/>
              </a:cxn>
              <a:cxn ang="0">
                <a:pos x="2992" y="620"/>
              </a:cxn>
              <a:cxn ang="0">
                <a:pos x="3260" y="662"/>
              </a:cxn>
              <a:cxn ang="0">
                <a:pos x="3512" y="694"/>
              </a:cxn>
              <a:cxn ang="0">
                <a:pos x="3750" y="722"/>
              </a:cxn>
              <a:cxn ang="0">
                <a:pos x="3974" y="740"/>
              </a:cxn>
              <a:cxn ang="0">
                <a:pos x="4184" y="754"/>
              </a:cxn>
              <a:cxn ang="0">
                <a:pos x="4384" y="762"/>
              </a:cxn>
              <a:cxn ang="0">
                <a:pos x="4570" y="762"/>
              </a:cxn>
              <a:cxn ang="0">
                <a:pos x="4746" y="758"/>
              </a:cxn>
              <a:cxn ang="0">
                <a:pos x="4912" y="748"/>
              </a:cxn>
              <a:cxn ang="0">
                <a:pos x="5068" y="732"/>
              </a:cxn>
              <a:cxn ang="0">
                <a:pos x="5216" y="714"/>
              </a:cxn>
            </a:cxnLst>
            <a:rect l="0" t="0" r="r" b="b"/>
            <a:pathLst>
              <a:path w="5216" h="762">
                <a:moveTo>
                  <a:pt x="5216" y="714"/>
                </a:moveTo>
                <a:lnTo>
                  <a:pt x="5216" y="714"/>
                </a:lnTo>
                <a:lnTo>
                  <a:pt x="5102" y="700"/>
                </a:lnTo>
                <a:lnTo>
                  <a:pt x="4984" y="686"/>
                </a:lnTo>
                <a:lnTo>
                  <a:pt x="4738" y="652"/>
                </a:lnTo>
                <a:lnTo>
                  <a:pt x="4478" y="610"/>
                </a:lnTo>
                <a:lnTo>
                  <a:pt x="4204" y="564"/>
                </a:lnTo>
                <a:lnTo>
                  <a:pt x="3914" y="508"/>
                </a:lnTo>
                <a:lnTo>
                  <a:pt x="3608" y="446"/>
                </a:lnTo>
                <a:lnTo>
                  <a:pt x="3286" y="374"/>
                </a:lnTo>
                <a:lnTo>
                  <a:pt x="2946" y="296"/>
                </a:lnTo>
                <a:lnTo>
                  <a:pt x="2946" y="296"/>
                </a:lnTo>
                <a:lnTo>
                  <a:pt x="2812" y="266"/>
                </a:lnTo>
                <a:lnTo>
                  <a:pt x="2682" y="236"/>
                </a:lnTo>
                <a:lnTo>
                  <a:pt x="2556" y="210"/>
                </a:lnTo>
                <a:lnTo>
                  <a:pt x="2430" y="184"/>
                </a:lnTo>
                <a:lnTo>
                  <a:pt x="2308" y="162"/>
                </a:lnTo>
                <a:lnTo>
                  <a:pt x="2190" y="140"/>
                </a:lnTo>
                <a:lnTo>
                  <a:pt x="2074" y="120"/>
                </a:lnTo>
                <a:lnTo>
                  <a:pt x="1960" y="102"/>
                </a:lnTo>
                <a:lnTo>
                  <a:pt x="1850" y="86"/>
                </a:lnTo>
                <a:lnTo>
                  <a:pt x="1740" y="72"/>
                </a:lnTo>
                <a:lnTo>
                  <a:pt x="1532" y="46"/>
                </a:lnTo>
                <a:lnTo>
                  <a:pt x="1334" y="28"/>
                </a:lnTo>
                <a:lnTo>
                  <a:pt x="1148" y="14"/>
                </a:lnTo>
                <a:lnTo>
                  <a:pt x="970" y="4"/>
                </a:lnTo>
                <a:lnTo>
                  <a:pt x="802" y="0"/>
                </a:lnTo>
                <a:lnTo>
                  <a:pt x="644" y="0"/>
                </a:lnTo>
                <a:lnTo>
                  <a:pt x="496" y="4"/>
                </a:lnTo>
                <a:lnTo>
                  <a:pt x="358" y="10"/>
                </a:lnTo>
                <a:lnTo>
                  <a:pt x="230" y="20"/>
                </a:lnTo>
                <a:lnTo>
                  <a:pt x="110" y="32"/>
                </a:lnTo>
                <a:lnTo>
                  <a:pt x="0" y="48"/>
                </a:lnTo>
                <a:lnTo>
                  <a:pt x="0" y="48"/>
                </a:lnTo>
                <a:lnTo>
                  <a:pt x="154" y="66"/>
                </a:lnTo>
                <a:lnTo>
                  <a:pt x="314" y="86"/>
                </a:lnTo>
                <a:lnTo>
                  <a:pt x="480" y="112"/>
                </a:lnTo>
                <a:lnTo>
                  <a:pt x="652" y="140"/>
                </a:lnTo>
                <a:lnTo>
                  <a:pt x="830" y="174"/>
                </a:lnTo>
                <a:lnTo>
                  <a:pt x="1014" y="210"/>
                </a:lnTo>
                <a:lnTo>
                  <a:pt x="1206" y="250"/>
                </a:lnTo>
                <a:lnTo>
                  <a:pt x="1402" y="296"/>
                </a:lnTo>
                <a:lnTo>
                  <a:pt x="1402" y="296"/>
                </a:lnTo>
                <a:lnTo>
                  <a:pt x="1756" y="378"/>
                </a:lnTo>
                <a:lnTo>
                  <a:pt x="2092" y="450"/>
                </a:lnTo>
                <a:lnTo>
                  <a:pt x="2408" y="516"/>
                </a:lnTo>
                <a:lnTo>
                  <a:pt x="2562" y="544"/>
                </a:lnTo>
                <a:lnTo>
                  <a:pt x="2708" y="572"/>
                </a:lnTo>
                <a:lnTo>
                  <a:pt x="2852" y="598"/>
                </a:lnTo>
                <a:lnTo>
                  <a:pt x="2992" y="620"/>
                </a:lnTo>
                <a:lnTo>
                  <a:pt x="3128" y="642"/>
                </a:lnTo>
                <a:lnTo>
                  <a:pt x="3260" y="662"/>
                </a:lnTo>
                <a:lnTo>
                  <a:pt x="3388" y="678"/>
                </a:lnTo>
                <a:lnTo>
                  <a:pt x="3512" y="694"/>
                </a:lnTo>
                <a:lnTo>
                  <a:pt x="3632" y="708"/>
                </a:lnTo>
                <a:lnTo>
                  <a:pt x="3750" y="722"/>
                </a:lnTo>
                <a:lnTo>
                  <a:pt x="3864" y="732"/>
                </a:lnTo>
                <a:lnTo>
                  <a:pt x="3974" y="740"/>
                </a:lnTo>
                <a:lnTo>
                  <a:pt x="4080" y="748"/>
                </a:lnTo>
                <a:lnTo>
                  <a:pt x="4184" y="754"/>
                </a:lnTo>
                <a:lnTo>
                  <a:pt x="4286" y="758"/>
                </a:lnTo>
                <a:lnTo>
                  <a:pt x="4384" y="762"/>
                </a:lnTo>
                <a:lnTo>
                  <a:pt x="4478" y="762"/>
                </a:lnTo>
                <a:lnTo>
                  <a:pt x="4570" y="762"/>
                </a:lnTo>
                <a:lnTo>
                  <a:pt x="4660" y="760"/>
                </a:lnTo>
                <a:lnTo>
                  <a:pt x="4746" y="758"/>
                </a:lnTo>
                <a:lnTo>
                  <a:pt x="4830" y="754"/>
                </a:lnTo>
                <a:lnTo>
                  <a:pt x="4912" y="748"/>
                </a:lnTo>
                <a:lnTo>
                  <a:pt x="4992" y="740"/>
                </a:lnTo>
                <a:lnTo>
                  <a:pt x="5068" y="732"/>
                </a:lnTo>
                <a:lnTo>
                  <a:pt x="5144" y="724"/>
                </a:lnTo>
                <a:lnTo>
                  <a:pt x="5216" y="714"/>
                </a:lnTo>
                <a:lnTo>
                  <a:pt x="5216" y="714"/>
                </a:lnTo>
                <a:close/>
              </a:path>
            </a:pathLst>
          </a:custGeom>
          <a:solidFill>
            <a:schemeClr val="bg2">
              <a:alpha val="4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163284" tIns="81642" rIns="163284" bIns="81642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reeform 22"/>
          <p:cNvSpPr>
            <a:spLocks/>
          </p:cNvSpPr>
          <p:nvPr/>
        </p:nvSpPr>
        <p:spPr bwMode="hidden">
          <a:xfrm>
            <a:off x="5657456" y="6131343"/>
            <a:ext cx="10935960" cy="1161408"/>
          </a:xfrm>
          <a:custGeom>
            <a:avLst/>
            <a:gdLst/>
            <a:ahLst/>
            <a:cxnLst>
              <a:cxn ang="0">
                <a:pos x="0" y="70"/>
              </a:cxn>
              <a:cxn ang="0">
                <a:pos x="0" y="70"/>
              </a:cxn>
              <a:cxn ang="0">
                <a:pos x="18" y="66"/>
              </a:cxn>
              <a:cxn ang="0">
                <a:pos x="72" y="56"/>
              </a:cxn>
              <a:cxn ang="0">
                <a:pos x="164" y="42"/>
              </a:cxn>
              <a:cxn ang="0">
                <a:pos x="224" y="34"/>
              </a:cxn>
              <a:cxn ang="0">
                <a:pos x="294" y="26"/>
              </a:cxn>
              <a:cxn ang="0">
                <a:pos x="372" y="20"/>
              </a:cxn>
              <a:cxn ang="0">
                <a:pos x="462" y="14"/>
              </a:cxn>
              <a:cxn ang="0">
                <a:pos x="560" y="8"/>
              </a:cxn>
              <a:cxn ang="0">
                <a:pos x="670" y="4"/>
              </a:cxn>
              <a:cxn ang="0">
                <a:pos x="790" y="2"/>
              </a:cxn>
              <a:cxn ang="0">
                <a:pos x="920" y="0"/>
              </a:cxn>
              <a:cxn ang="0">
                <a:pos x="1060" y="2"/>
              </a:cxn>
              <a:cxn ang="0">
                <a:pos x="1210" y="6"/>
              </a:cxn>
              <a:cxn ang="0">
                <a:pos x="1372" y="14"/>
              </a:cxn>
              <a:cxn ang="0">
                <a:pos x="1544" y="24"/>
              </a:cxn>
              <a:cxn ang="0">
                <a:pos x="1726" y="40"/>
              </a:cxn>
              <a:cxn ang="0">
                <a:pos x="1920" y="58"/>
              </a:cxn>
              <a:cxn ang="0">
                <a:pos x="2126" y="80"/>
              </a:cxn>
              <a:cxn ang="0">
                <a:pos x="2342" y="106"/>
              </a:cxn>
              <a:cxn ang="0">
                <a:pos x="2570" y="138"/>
              </a:cxn>
              <a:cxn ang="0">
                <a:pos x="2808" y="174"/>
              </a:cxn>
              <a:cxn ang="0">
                <a:pos x="3058" y="216"/>
              </a:cxn>
              <a:cxn ang="0">
                <a:pos x="3320" y="266"/>
              </a:cxn>
              <a:cxn ang="0">
                <a:pos x="3594" y="320"/>
              </a:cxn>
              <a:cxn ang="0">
                <a:pos x="3880" y="380"/>
              </a:cxn>
              <a:cxn ang="0">
                <a:pos x="4178" y="448"/>
              </a:cxn>
              <a:cxn ang="0">
                <a:pos x="4488" y="522"/>
              </a:cxn>
              <a:cxn ang="0">
                <a:pos x="4810" y="604"/>
              </a:cxn>
              <a:cxn ang="0">
                <a:pos x="5144" y="694"/>
              </a:cxn>
            </a:cxnLst>
            <a:rect l="0" t="0" r="r" b="b"/>
            <a:pathLst>
              <a:path w="5144" h="694">
                <a:moveTo>
                  <a:pt x="0" y="70"/>
                </a:moveTo>
                <a:lnTo>
                  <a:pt x="0" y="70"/>
                </a:lnTo>
                <a:lnTo>
                  <a:pt x="18" y="66"/>
                </a:lnTo>
                <a:lnTo>
                  <a:pt x="72" y="56"/>
                </a:lnTo>
                <a:lnTo>
                  <a:pt x="164" y="42"/>
                </a:lnTo>
                <a:lnTo>
                  <a:pt x="224" y="34"/>
                </a:lnTo>
                <a:lnTo>
                  <a:pt x="294" y="26"/>
                </a:lnTo>
                <a:lnTo>
                  <a:pt x="372" y="20"/>
                </a:lnTo>
                <a:lnTo>
                  <a:pt x="462" y="14"/>
                </a:lnTo>
                <a:lnTo>
                  <a:pt x="560" y="8"/>
                </a:lnTo>
                <a:lnTo>
                  <a:pt x="670" y="4"/>
                </a:lnTo>
                <a:lnTo>
                  <a:pt x="790" y="2"/>
                </a:lnTo>
                <a:lnTo>
                  <a:pt x="920" y="0"/>
                </a:lnTo>
                <a:lnTo>
                  <a:pt x="1060" y="2"/>
                </a:lnTo>
                <a:lnTo>
                  <a:pt x="1210" y="6"/>
                </a:lnTo>
                <a:lnTo>
                  <a:pt x="1372" y="14"/>
                </a:lnTo>
                <a:lnTo>
                  <a:pt x="1544" y="24"/>
                </a:lnTo>
                <a:lnTo>
                  <a:pt x="1726" y="40"/>
                </a:lnTo>
                <a:lnTo>
                  <a:pt x="1920" y="58"/>
                </a:lnTo>
                <a:lnTo>
                  <a:pt x="2126" y="80"/>
                </a:lnTo>
                <a:lnTo>
                  <a:pt x="2342" y="106"/>
                </a:lnTo>
                <a:lnTo>
                  <a:pt x="2570" y="138"/>
                </a:lnTo>
                <a:lnTo>
                  <a:pt x="2808" y="174"/>
                </a:lnTo>
                <a:lnTo>
                  <a:pt x="3058" y="216"/>
                </a:lnTo>
                <a:lnTo>
                  <a:pt x="3320" y="266"/>
                </a:lnTo>
                <a:lnTo>
                  <a:pt x="3594" y="320"/>
                </a:lnTo>
                <a:lnTo>
                  <a:pt x="3880" y="380"/>
                </a:lnTo>
                <a:lnTo>
                  <a:pt x="4178" y="448"/>
                </a:lnTo>
                <a:lnTo>
                  <a:pt x="4488" y="522"/>
                </a:lnTo>
                <a:lnTo>
                  <a:pt x="4810" y="604"/>
                </a:lnTo>
                <a:lnTo>
                  <a:pt x="5144" y="694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163284" tIns="81642" rIns="163284" bIns="81642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26"/>
          <p:cNvSpPr>
            <a:spLocks/>
          </p:cNvSpPr>
          <p:nvPr/>
        </p:nvSpPr>
        <p:spPr bwMode="hidden">
          <a:xfrm>
            <a:off x="11218978" y="6111261"/>
            <a:ext cx="6616000" cy="977324"/>
          </a:xfrm>
          <a:custGeom>
            <a:avLst/>
            <a:gdLst/>
            <a:ahLst/>
            <a:cxnLst>
              <a:cxn ang="0">
                <a:pos x="0" y="584"/>
              </a:cxn>
              <a:cxn ang="0">
                <a:pos x="0" y="584"/>
              </a:cxn>
              <a:cxn ang="0">
                <a:pos x="90" y="560"/>
              </a:cxn>
              <a:cxn ang="0">
                <a:pos x="336" y="498"/>
              </a:cxn>
              <a:cxn ang="0">
                <a:pos x="506" y="456"/>
              </a:cxn>
              <a:cxn ang="0">
                <a:pos x="702" y="410"/>
              </a:cxn>
              <a:cxn ang="0">
                <a:pos x="920" y="360"/>
              </a:cxn>
              <a:cxn ang="0">
                <a:pos x="1154" y="306"/>
              </a:cxn>
              <a:cxn ang="0">
                <a:pos x="1402" y="254"/>
              </a:cxn>
              <a:cxn ang="0">
                <a:pos x="1656" y="202"/>
              </a:cxn>
              <a:cxn ang="0">
                <a:pos x="1916" y="154"/>
              </a:cxn>
              <a:cxn ang="0">
                <a:pos x="2174" y="108"/>
              </a:cxn>
              <a:cxn ang="0">
                <a:pos x="2302" y="88"/>
              </a:cxn>
              <a:cxn ang="0">
                <a:pos x="2426" y="68"/>
              </a:cxn>
              <a:cxn ang="0">
                <a:pos x="2550" y="52"/>
              </a:cxn>
              <a:cxn ang="0">
                <a:pos x="2670" y="36"/>
              </a:cxn>
              <a:cxn ang="0">
                <a:pos x="2788" y="24"/>
              </a:cxn>
              <a:cxn ang="0">
                <a:pos x="2900" y="14"/>
              </a:cxn>
              <a:cxn ang="0">
                <a:pos x="3008" y="6"/>
              </a:cxn>
              <a:cxn ang="0">
                <a:pos x="3112" y="0"/>
              </a:cxn>
            </a:cxnLst>
            <a:rect l="0" t="0" r="r" b="b"/>
            <a:pathLst>
              <a:path w="3112" h="584">
                <a:moveTo>
                  <a:pt x="0" y="584"/>
                </a:moveTo>
                <a:lnTo>
                  <a:pt x="0" y="584"/>
                </a:lnTo>
                <a:lnTo>
                  <a:pt x="90" y="560"/>
                </a:lnTo>
                <a:lnTo>
                  <a:pt x="336" y="498"/>
                </a:lnTo>
                <a:lnTo>
                  <a:pt x="506" y="456"/>
                </a:lnTo>
                <a:lnTo>
                  <a:pt x="702" y="410"/>
                </a:lnTo>
                <a:lnTo>
                  <a:pt x="920" y="360"/>
                </a:lnTo>
                <a:lnTo>
                  <a:pt x="1154" y="306"/>
                </a:lnTo>
                <a:lnTo>
                  <a:pt x="1402" y="254"/>
                </a:lnTo>
                <a:lnTo>
                  <a:pt x="1656" y="202"/>
                </a:lnTo>
                <a:lnTo>
                  <a:pt x="1916" y="154"/>
                </a:lnTo>
                <a:lnTo>
                  <a:pt x="2174" y="108"/>
                </a:lnTo>
                <a:lnTo>
                  <a:pt x="2302" y="88"/>
                </a:lnTo>
                <a:lnTo>
                  <a:pt x="2426" y="68"/>
                </a:lnTo>
                <a:lnTo>
                  <a:pt x="2550" y="52"/>
                </a:lnTo>
                <a:lnTo>
                  <a:pt x="2670" y="36"/>
                </a:lnTo>
                <a:lnTo>
                  <a:pt x="2788" y="24"/>
                </a:lnTo>
                <a:lnTo>
                  <a:pt x="2900" y="14"/>
                </a:lnTo>
                <a:lnTo>
                  <a:pt x="3008" y="6"/>
                </a:lnTo>
                <a:lnTo>
                  <a:pt x="3112" y="0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163284" tIns="81642" rIns="163284" bIns="81642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 useBgFill="1">
        <p:nvSpPr>
          <p:cNvPr id="13" name="Freeform 10"/>
          <p:cNvSpPr>
            <a:spLocks/>
          </p:cNvSpPr>
          <p:nvPr/>
        </p:nvSpPr>
        <p:spPr bwMode="hidden">
          <a:xfrm>
            <a:off x="423330" y="6087833"/>
            <a:ext cx="17446752" cy="1994811"/>
          </a:xfrm>
          <a:custGeom>
            <a:avLst/>
            <a:gdLst/>
            <a:ahLst/>
            <a:cxnLst>
              <a:cxn ang="0">
                <a:pos x="8192" y="512"/>
              </a:cxn>
              <a:cxn ang="0">
                <a:pos x="8040" y="570"/>
              </a:cxn>
              <a:cxn ang="0">
                <a:pos x="7878" y="620"/>
              </a:cxn>
              <a:cxn ang="0">
                <a:pos x="7706" y="666"/>
              </a:cxn>
              <a:cxn ang="0">
                <a:pos x="7522" y="702"/>
              </a:cxn>
              <a:cxn ang="0">
                <a:pos x="7322" y="730"/>
              </a:cxn>
              <a:cxn ang="0">
                <a:pos x="7106" y="750"/>
              </a:cxn>
              <a:cxn ang="0">
                <a:pos x="6872" y="762"/>
              </a:cxn>
              <a:cxn ang="0">
                <a:pos x="6618" y="760"/>
              </a:cxn>
              <a:cxn ang="0">
                <a:pos x="6342" y="750"/>
              </a:cxn>
              <a:cxn ang="0">
                <a:pos x="6042" y="726"/>
              </a:cxn>
              <a:cxn ang="0">
                <a:pos x="5716" y="690"/>
              </a:cxn>
              <a:cxn ang="0">
                <a:pos x="5364" y="642"/>
              </a:cxn>
              <a:cxn ang="0">
                <a:pos x="4982" y="578"/>
              </a:cxn>
              <a:cxn ang="0">
                <a:pos x="4568" y="500"/>
              </a:cxn>
              <a:cxn ang="0">
                <a:pos x="4122" y="406"/>
              </a:cxn>
              <a:cxn ang="0">
                <a:pos x="3640" y="296"/>
              </a:cxn>
              <a:cxn ang="0">
                <a:pos x="3396" y="240"/>
              </a:cxn>
              <a:cxn ang="0">
                <a:pos x="2934" y="148"/>
              </a:cxn>
              <a:cxn ang="0">
                <a:pos x="2512" y="82"/>
              </a:cxn>
              <a:cxn ang="0">
                <a:pos x="2126" y="36"/>
              </a:cxn>
              <a:cxn ang="0">
                <a:pos x="1776" y="10"/>
              </a:cxn>
              <a:cxn ang="0">
                <a:pos x="1462" y="0"/>
              </a:cxn>
              <a:cxn ang="0">
                <a:pos x="1182" y="4"/>
              </a:cxn>
              <a:cxn ang="0">
                <a:pos x="934" y="20"/>
              </a:cxn>
              <a:cxn ang="0">
                <a:pos x="716" y="44"/>
              </a:cxn>
              <a:cxn ang="0">
                <a:pos x="530" y="74"/>
              </a:cxn>
              <a:cxn ang="0">
                <a:pos x="374" y="108"/>
              </a:cxn>
              <a:cxn ang="0">
                <a:pos x="248" y="144"/>
              </a:cxn>
              <a:cxn ang="0">
                <a:pos x="148" y="176"/>
              </a:cxn>
              <a:cxn ang="0">
                <a:pos x="48" y="216"/>
              </a:cxn>
              <a:cxn ang="0">
                <a:pos x="0" y="240"/>
              </a:cxn>
              <a:cxn ang="0">
                <a:pos x="8192" y="1192"/>
              </a:cxn>
              <a:cxn ang="0">
                <a:pos x="8196" y="1186"/>
              </a:cxn>
              <a:cxn ang="0">
                <a:pos x="8196" y="510"/>
              </a:cxn>
              <a:cxn ang="0">
                <a:pos x="8192" y="512"/>
              </a:cxn>
            </a:cxnLst>
            <a:rect l="0" t="0" r="r" b="b"/>
            <a:pathLst>
              <a:path w="8196" h="1192">
                <a:moveTo>
                  <a:pt x="8192" y="512"/>
                </a:moveTo>
                <a:lnTo>
                  <a:pt x="8192" y="512"/>
                </a:lnTo>
                <a:lnTo>
                  <a:pt x="8116" y="542"/>
                </a:lnTo>
                <a:lnTo>
                  <a:pt x="8040" y="570"/>
                </a:lnTo>
                <a:lnTo>
                  <a:pt x="7960" y="596"/>
                </a:lnTo>
                <a:lnTo>
                  <a:pt x="7878" y="620"/>
                </a:lnTo>
                <a:lnTo>
                  <a:pt x="7794" y="644"/>
                </a:lnTo>
                <a:lnTo>
                  <a:pt x="7706" y="666"/>
                </a:lnTo>
                <a:lnTo>
                  <a:pt x="7616" y="684"/>
                </a:lnTo>
                <a:lnTo>
                  <a:pt x="7522" y="702"/>
                </a:lnTo>
                <a:lnTo>
                  <a:pt x="7424" y="718"/>
                </a:lnTo>
                <a:lnTo>
                  <a:pt x="7322" y="730"/>
                </a:lnTo>
                <a:lnTo>
                  <a:pt x="7216" y="742"/>
                </a:lnTo>
                <a:lnTo>
                  <a:pt x="7106" y="750"/>
                </a:lnTo>
                <a:lnTo>
                  <a:pt x="6992" y="758"/>
                </a:lnTo>
                <a:lnTo>
                  <a:pt x="6872" y="762"/>
                </a:lnTo>
                <a:lnTo>
                  <a:pt x="6748" y="762"/>
                </a:lnTo>
                <a:lnTo>
                  <a:pt x="6618" y="760"/>
                </a:lnTo>
                <a:lnTo>
                  <a:pt x="6482" y="756"/>
                </a:lnTo>
                <a:lnTo>
                  <a:pt x="6342" y="750"/>
                </a:lnTo>
                <a:lnTo>
                  <a:pt x="6196" y="740"/>
                </a:lnTo>
                <a:lnTo>
                  <a:pt x="6042" y="726"/>
                </a:lnTo>
                <a:lnTo>
                  <a:pt x="5882" y="710"/>
                </a:lnTo>
                <a:lnTo>
                  <a:pt x="5716" y="690"/>
                </a:lnTo>
                <a:lnTo>
                  <a:pt x="5544" y="668"/>
                </a:lnTo>
                <a:lnTo>
                  <a:pt x="5364" y="642"/>
                </a:lnTo>
                <a:lnTo>
                  <a:pt x="5176" y="612"/>
                </a:lnTo>
                <a:lnTo>
                  <a:pt x="4982" y="578"/>
                </a:lnTo>
                <a:lnTo>
                  <a:pt x="4778" y="540"/>
                </a:lnTo>
                <a:lnTo>
                  <a:pt x="4568" y="500"/>
                </a:lnTo>
                <a:lnTo>
                  <a:pt x="4348" y="454"/>
                </a:lnTo>
                <a:lnTo>
                  <a:pt x="4122" y="406"/>
                </a:lnTo>
                <a:lnTo>
                  <a:pt x="3886" y="354"/>
                </a:lnTo>
                <a:lnTo>
                  <a:pt x="3640" y="296"/>
                </a:lnTo>
                <a:lnTo>
                  <a:pt x="3640" y="296"/>
                </a:lnTo>
                <a:lnTo>
                  <a:pt x="3396" y="240"/>
                </a:lnTo>
                <a:lnTo>
                  <a:pt x="3160" y="192"/>
                </a:lnTo>
                <a:lnTo>
                  <a:pt x="2934" y="148"/>
                </a:lnTo>
                <a:lnTo>
                  <a:pt x="2718" y="112"/>
                </a:lnTo>
                <a:lnTo>
                  <a:pt x="2512" y="82"/>
                </a:lnTo>
                <a:lnTo>
                  <a:pt x="2314" y="56"/>
                </a:lnTo>
                <a:lnTo>
                  <a:pt x="2126" y="36"/>
                </a:lnTo>
                <a:lnTo>
                  <a:pt x="1948" y="20"/>
                </a:lnTo>
                <a:lnTo>
                  <a:pt x="1776" y="10"/>
                </a:lnTo>
                <a:lnTo>
                  <a:pt x="1616" y="2"/>
                </a:lnTo>
                <a:lnTo>
                  <a:pt x="1462" y="0"/>
                </a:lnTo>
                <a:lnTo>
                  <a:pt x="1318" y="0"/>
                </a:lnTo>
                <a:lnTo>
                  <a:pt x="1182" y="4"/>
                </a:lnTo>
                <a:lnTo>
                  <a:pt x="1054" y="10"/>
                </a:lnTo>
                <a:lnTo>
                  <a:pt x="934" y="20"/>
                </a:lnTo>
                <a:lnTo>
                  <a:pt x="822" y="30"/>
                </a:lnTo>
                <a:lnTo>
                  <a:pt x="716" y="44"/>
                </a:lnTo>
                <a:lnTo>
                  <a:pt x="620" y="58"/>
                </a:lnTo>
                <a:lnTo>
                  <a:pt x="530" y="74"/>
                </a:lnTo>
                <a:lnTo>
                  <a:pt x="450" y="92"/>
                </a:lnTo>
                <a:lnTo>
                  <a:pt x="374" y="108"/>
                </a:lnTo>
                <a:lnTo>
                  <a:pt x="308" y="126"/>
                </a:lnTo>
                <a:lnTo>
                  <a:pt x="248" y="144"/>
                </a:lnTo>
                <a:lnTo>
                  <a:pt x="194" y="160"/>
                </a:lnTo>
                <a:lnTo>
                  <a:pt x="148" y="176"/>
                </a:lnTo>
                <a:lnTo>
                  <a:pt x="108" y="192"/>
                </a:lnTo>
                <a:lnTo>
                  <a:pt x="48" y="216"/>
                </a:lnTo>
                <a:lnTo>
                  <a:pt x="12" y="234"/>
                </a:lnTo>
                <a:lnTo>
                  <a:pt x="0" y="240"/>
                </a:lnTo>
                <a:lnTo>
                  <a:pt x="0" y="1192"/>
                </a:lnTo>
                <a:lnTo>
                  <a:pt x="8192" y="1192"/>
                </a:lnTo>
                <a:lnTo>
                  <a:pt x="8192" y="1192"/>
                </a:lnTo>
                <a:lnTo>
                  <a:pt x="8196" y="1186"/>
                </a:lnTo>
                <a:lnTo>
                  <a:pt x="8196" y="1186"/>
                </a:lnTo>
                <a:lnTo>
                  <a:pt x="8196" y="510"/>
                </a:lnTo>
                <a:lnTo>
                  <a:pt x="8196" y="510"/>
                </a:lnTo>
                <a:lnTo>
                  <a:pt x="8192" y="512"/>
                </a:lnTo>
                <a:lnTo>
                  <a:pt x="8192" y="512"/>
                </a:lnTo>
                <a:close/>
              </a:path>
            </a:pathLst>
          </a:custGeom>
          <a:ln w="9525">
            <a:noFill/>
            <a:round/>
            <a:headEnd/>
            <a:tailEnd/>
          </a:ln>
        </p:spPr>
        <p:txBody>
          <a:bodyPr vert="horz" wrap="square" lIns="163284" tIns="81642" rIns="163284" bIns="81642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0064" y="3695340"/>
            <a:ext cx="15544800" cy="2286000"/>
          </a:xfrm>
        </p:spPr>
        <p:txBody>
          <a:bodyPr anchor="t">
            <a:normAutofit/>
          </a:bodyPr>
          <a:lstStyle>
            <a:lvl1pPr algn="ctr">
              <a:defRPr sz="79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34730" y="2156173"/>
            <a:ext cx="12835468" cy="1409702"/>
          </a:xfrm>
        </p:spPr>
        <p:txBody>
          <a:bodyPr anchor="b">
            <a:normAutofit/>
          </a:bodyPr>
          <a:lstStyle>
            <a:lvl1pPr marL="0" indent="0" algn="ctr">
              <a:buNone/>
              <a:defRPr sz="3600">
                <a:solidFill>
                  <a:srgbClr val="FFFFFF"/>
                </a:solidFill>
              </a:defRPr>
            </a:lvl1pPr>
            <a:lvl2pPr marL="816422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2pPr>
            <a:lvl3pPr marL="1632844" indent="0">
              <a:buNone/>
              <a:defRPr sz="2900">
                <a:solidFill>
                  <a:schemeClr val="tx1">
                    <a:tint val="75000"/>
                  </a:schemeClr>
                </a:solidFill>
              </a:defRPr>
            </a:lvl3pPr>
            <a:lvl4pPr marL="2449266" indent="0">
              <a:buNone/>
              <a:defRPr sz="2500">
                <a:solidFill>
                  <a:schemeClr val="tx1">
                    <a:tint val="75000"/>
                  </a:schemeClr>
                </a:solidFill>
              </a:defRPr>
            </a:lvl4pPr>
            <a:lvl5pPr marL="3265688" indent="0">
              <a:buNone/>
              <a:defRPr sz="2500">
                <a:solidFill>
                  <a:schemeClr val="tx1">
                    <a:tint val="75000"/>
                  </a:schemeClr>
                </a:solidFill>
              </a:defRPr>
            </a:lvl5pPr>
            <a:lvl6pPr marL="4082110" indent="0">
              <a:buNone/>
              <a:defRPr sz="2500">
                <a:solidFill>
                  <a:schemeClr val="tx1">
                    <a:tint val="75000"/>
                  </a:schemeClr>
                </a:solidFill>
              </a:defRPr>
            </a:lvl6pPr>
            <a:lvl7pPr marL="4898532" indent="0">
              <a:buNone/>
              <a:defRPr sz="2500">
                <a:solidFill>
                  <a:schemeClr val="tx1">
                    <a:tint val="75000"/>
                  </a:schemeClr>
                </a:solidFill>
              </a:defRPr>
            </a:lvl7pPr>
            <a:lvl8pPr marL="5714954" indent="0">
              <a:buNone/>
              <a:defRPr sz="2500">
                <a:solidFill>
                  <a:schemeClr val="tx1">
                    <a:tint val="75000"/>
                  </a:schemeClr>
                </a:solidFill>
              </a:defRPr>
            </a:lvl8pPr>
            <a:lvl9pPr marL="6531376" indent="0">
              <a:buNone/>
              <a:defRPr sz="25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1353310" y="4018788"/>
            <a:ext cx="7644384" cy="517093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9290304" y="4018788"/>
            <a:ext cx="7644384" cy="517093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53312" y="4017171"/>
            <a:ext cx="7644384" cy="959643"/>
          </a:xfrm>
        </p:spPr>
        <p:txBody>
          <a:bodyPr anchor="ctr"/>
          <a:lstStyle>
            <a:lvl1pPr marL="0" indent="0" algn="ctr">
              <a:buNone/>
              <a:defRPr sz="4300" b="0">
                <a:solidFill>
                  <a:schemeClr val="tx2"/>
                </a:solidFill>
                <a:latin typeface="+mj-lt"/>
              </a:defRPr>
            </a:lvl1pPr>
            <a:lvl2pPr marL="816422" indent="0">
              <a:buNone/>
              <a:defRPr sz="3600" b="1"/>
            </a:lvl2pPr>
            <a:lvl3pPr marL="1632844" indent="0">
              <a:buNone/>
              <a:defRPr sz="3200" b="1"/>
            </a:lvl3pPr>
            <a:lvl4pPr marL="2449266" indent="0">
              <a:buNone/>
              <a:defRPr sz="2900" b="1"/>
            </a:lvl4pPr>
            <a:lvl5pPr marL="3265688" indent="0">
              <a:buNone/>
              <a:defRPr sz="2900" b="1"/>
            </a:lvl5pPr>
            <a:lvl6pPr marL="4082110" indent="0">
              <a:buNone/>
              <a:defRPr sz="2900" b="1"/>
            </a:lvl6pPr>
            <a:lvl7pPr marL="4898532" indent="0">
              <a:buNone/>
              <a:defRPr sz="2900" b="1"/>
            </a:lvl7pPr>
            <a:lvl8pPr marL="5714954" indent="0">
              <a:buNone/>
              <a:defRPr sz="2900" b="1"/>
            </a:lvl8pPr>
            <a:lvl9pPr marL="6531376" indent="0">
              <a:buNone/>
              <a:defRPr sz="29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54665" y="5143501"/>
            <a:ext cx="7640110" cy="4045745"/>
          </a:xfrm>
        </p:spPr>
        <p:txBody>
          <a:bodyPr/>
          <a:lstStyle>
            <a:lvl1pPr>
              <a:defRPr sz="3600"/>
            </a:lvl1pPr>
            <a:lvl2pPr>
              <a:defRPr sz="3200"/>
            </a:lvl2pPr>
            <a:lvl3pPr>
              <a:defRPr sz="2900"/>
            </a:lvl3pPr>
            <a:lvl4pPr>
              <a:defRPr sz="2500"/>
            </a:lvl4pPr>
            <a:lvl5pPr>
              <a:defRPr sz="2500"/>
            </a:lvl5pPr>
            <a:lvl6pPr>
              <a:defRPr sz="2900"/>
            </a:lvl6pPr>
            <a:lvl7pPr>
              <a:defRPr sz="2900"/>
            </a:lvl7pPr>
            <a:lvl8pPr>
              <a:defRPr sz="2900"/>
            </a:lvl8pPr>
            <a:lvl9pPr>
              <a:defRPr sz="2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296400" y="4017170"/>
            <a:ext cx="7644384" cy="959643"/>
          </a:xfrm>
        </p:spPr>
        <p:txBody>
          <a:bodyPr anchor="ctr"/>
          <a:lstStyle>
            <a:lvl1pPr marL="0" indent="0" algn="ctr">
              <a:buNone/>
              <a:defRPr sz="4300" b="0" i="0">
                <a:solidFill>
                  <a:schemeClr val="tx2"/>
                </a:solidFill>
                <a:latin typeface="+mj-lt"/>
              </a:defRPr>
            </a:lvl1pPr>
            <a:lvl2pPr marL="816422" indent="0">
              <a:buNone/>
              <a:defRPr sz="3600" b="1"/>
            </a:lvl2pPr>
            <a:lvl3pPr marL="1632844" indent="0">
              <a:buNone/>
              <a:defRPr sz="3200" b="1"/>
            </a:lvl3pPr>
            <a:lvl4pPr marL="2449266" indent="0">
              <a:buNone/>
              <a:defRPr sz="2900" b="1"/>
            </a:lvl4pPr>
            <a:lvl5pPr marL="3265688" indent="0">
              <a:buNone/>
              <a:defRPr sz="2900" b="1"/>
            </a:lvl5pPr>
            <a:lvl6pPr marL="4082110" indent="0">
              <a:buNone/>
              <a:defRPr sz="2900" b="1"/>
            </a:lvl6pPr>
            <a:lvl7pPr marL="4898532" indent="0">
              <a:buNone/>
              <a:defRPr sz="2900" b="1"/>
            </a:lvl7pPr>
            <a:lvl8pPr marL="5714954" indent="0">
              <a:buNone/>
              <a:defRPr sz="2900" b="1"/>
            </a:lvl8pPr>
            <a:lvl9pPr marL="6531376" indent="0">
              <a:buNone/>
              <a:defRPr sz="29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290050" y="5143501"/>
            <a:ext cx="7644384" cy="4045745"/>
          </a:xfrm>
        </p:spPr>
        <p:txBody>
          <a:bodyPr/>
          <a:lstStyle>
            <a:lvl1pPr>
              <a:defRPr sz="3600"/>
            </a:lvl1pPr>
            <a:lvl2pPr>
              <a:defRPr sz="3200"/>
            </a:lvl2pPr>
            <a:lvl3pPr>
              <a:defRPr sz="2900"/>
            </a:lvl3pPr>
            <a:lvl4pPr>
              <a:defRPr sz="2500"/>
            </a:lvl4pPr>
            <a:lvl5pPr>
              <a:defRPr sz="2500"/>
            </a:lvl5pPr>
            <a:lvl6pPr>
              <a:defRPr sz="2900"/>
            </a:lvl6pPr>
            <a:lvl7pPr>
              <a:defRPr sz="2900"/>
            </a:lvl7pPr>
            <a:lvl8pPr>
              <a:defRPr sz="2900"/>
            </a:lvl8pPr>
            <a:lvl9pPr>
              <a:defRPr sz="2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457200" y="342900"/>
            <a:ext cx="17391888" cy="2139696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63284" tIns="81642" rIns="163284" bIns="81642" rtlCol="0" anchor="ctr"/>
          <a:lstStyle/>
          <a:p>
            <a:pPr algn="ctr"/>
            <a:endParaRPr lang="en-US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 bwMode="hidden">
          <a:xfrm>
            <a:off x="423330" y="1071287"/>
            <a:ext cx="17446752" cy="1994811"/>
            <a:chOff x="-3905251" y="4294188"/>
            <a:chExt cx="13027839" cy="1892300"/>
          </a:xfrm>
        </p:grpSpPr>
        <p:sp>
          <p:nvSpPr>
            <p:cNvPr id="7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1" name="Freeform 10"/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457200" y="342900"/>
            <a:ext cx="17391888" cy="2139696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63284" tIns="81642" rIns="163284" bIns="81642" rtlCol="0" anchor="ctr"/>
          <a:lstStyle/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28800" y="5372101"/>
            <a:ext cx="6705600" cy="2857502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spcAft>
                <a:spcPts val="1071"/>
              </a:spcAft>
              <a:buNone/>
              <a:defRPr sz="3200">
                <a:solidFill>
                  <a:schemeClr val="tx2"/>
                </a:solidFill>
              </a:defRPr>
            </a:lvl1pPr>
            <a:lvl2pPr marL="816422" indent="0">
              <a:buNone/>
              <a:defRPr sz="2100"/>
            </a:lvl2pPr>
            <a:lvl3pPr marL="1632844" indent="0">
              <a:buNone/>
              <a:defRPr sz="1800"/>
            </a:lvl3pPr>
            <a:lvl4pPr marL="2449266" indent="0">
              <a:buNone/>
              <a:defRPr sz="1600"/>
            </a:lvl4pPr>
            <a:lvl5pPr marL="3265688" indent="0">
              <a:buNone/>
              <a:defRPr sz="1600"/>
            </a:lvl5pPr>
            <a:lvl6pPr marL="4082110" indent="0">
              <a:buNone/>
              <a:defRPr sz="1600"/>
            </a:lvl6pPr>
            <a:lvl7pPr marL="4898532" indent="0">
              <a:buNone/>
              <a:defRPr sz="1600"/>
            </a:lvl7pPr>
            <a:lvl8pPr marL="5714954" indent="0">
              <a:buNone/>
              <a:defRPr sz="1600"/>
            </a:lvl8pPr>
            <a:lvl9pPr marL="6531376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grpSp>
        <p:nvGrpSpPr>
          <p:cNvPr id="2" name="Group 23"/>
          <p:cNvGrpSpPr>
            <a:grpSpLocks noChangeAspect="1"/>
          </p:cNvGrpSpPr>
          <p:nvPr/>
        </p:nvGrpSpPr>
        <p:grpSpPr bwMode="hidden">
          <a:xfrm>
            <a:off x="423330" y="1071287"/>
            <a:ext cx="17446752" cy="1997370"/>
            <a:chOff x="-3905250" y="4294188"/>
            <a:chExt cx="13011150" cy="1892300"/>
          </a:xfrm>
        </p:grpSpPr>
        <p:sp>
          <p:nvSpPr>
            <p:cNvPr id="25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9" name="Freeform 28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2" name="Title 21"/>
          <p:cNvSpPr>
            <a:spLocks noGrp="1"/>
          </p:cNvSpPr>
          <p:nvPr>
            <p:ph type="title"/>
          </p:nvPr>
        </p:nvSpPr>
        <p:spPr>
          <a:xfrm>
            <a:off x="1828800" y="3429000"/>
            <a:ext cx="6705600" cy="1879092"/>
          </a:xfrm>
        </p:spPr>
        <p:txBody>
          <a:bodyPr anchor="b">
            <a:noAutofit/>
          </a:bodyPr>
          <a:lstStyle>
            <a:lvl1pPr algn="l">
              <a:defRPr sz="570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303924" y="2743200"/>
            <a:ext cx="7808152" cy="5715000"/>
          </a:xfrm>
        </p:spPr>
        <p:txBody>
          <a:bodyPr anchor="ctr"/>
          <a:lstStyle>
            <a:lvl1pPr>
              <a:buClr>
                <a:schemeClr val="bg1"/>
              </a:buClr>
              <a:defRPr sz="3900">
                <a:solidFill>
                  <a:schemeClr val="tx2"/>
                </a:solidFill>
              </a:defRPr>
            </a:lvl1pPr>
            <a:lvl2pPr>
              <a:buClr>
                <a:schemeClr val="bg1"/>
              </a:buClr>
              <a:defRPr sz="3600">
                <a:solidFill>
                  <a:schemeClr val="tx2"/>
                </a:solidFill>
              </a:defRPr>
            </a:lvl2pPr>
            <a:lvl3pPr>
              <a:buClr>
                <a:schemeClr val="bg1"/>
              </a:buClr>
              <a:defRPr sz="3200">
                <a:solidFill>
                  <a:schemeClr val="tx2"/>
                </a:solidFill>
              </a:defRPr>
            </a:lvl3pPr>
            <a:lvl4pPr>
              <a:buClr>
                <a:schemeClr val="bg1"/>
              </a:buClr>
              <a:defRPr sz="2900">
                <a:solidFill>
                  <a:schemeClr val="tx2"/>
                </a:solidFill>
              </a:defRPr>
            </a:lvl4pPr>
            <a:lvl5pPr>
              <a:buClr>
                <a:schemeClr val="bg1"/>
              </a:buClr>
              <a:defRPr sz="2900">
                <a:solidFill>
                  <a:schemeClr val="tx2"/>
                </a:solidFill>
              </a:defRPr>
            </a:lvl5pPr>
            <a:lvl6pPr>
              <a:defRPr sz="3600"/>
            </a:lvl6pPr>
            <a:lvl7pPr>
              <a:defRPr sz="3600"/>
            </a:lvl7pPr>
            <a:lvl8pPr>
              <a:defRPr sz="3600"/>
            </a:lvl8pPr>
            <a:lvl9pPr>
              <a:defRPr sz="3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457200" y="342900"/>
            <a:ext cx="17391888" cy="905256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63284" tIns="81642" rIns="163284" bIns="81642"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 bwMode="hidden">
          <a:xfrm>
            <a:off x="423330" y="8030945"/>
            <a:ext cx="17446752" cy="1997370"/>
            <a:chOff x="-3905250" y="4294188"/>
            <a:chExt cx="13011150" cy="1892300"/>
          </a:xfrm>
        </p:grpSpPr>
        <p:sp>
          <p:nvSpPr>
            <p:cNvPr id="10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4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48311" y="508001"/>
            <a:ext cx="7625290" cy="3644901"/>
          </a:xfrm>
        </p:spPr>
        <p:txBody>
          <a:bodyPr anchor="b">
            <a:normAutofit/>
          </a:bodyPr>
          <a:lstStyle>
            <a:lvl1pPr algn="l">
              <a:defRPr sz="50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736667" y="4178300"/>
            <a:ext cx="7636934" cy="3632201"/>
          </a:xfrm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rgbClr val="FFFFFF"/>
                </a:solidFill>
              </a:defRPr>
            </a:lvl1pPr>
            <a:lvl2pPr marL="816422" indent="0">
              <a:buNone/>
              <a:defRPr sz="2100"/>
            </a:lvl2pPr>
            <a:lvl3pPr marL="1632844" indent="0">
              <a:buNone/>
              <a:defRPr sz="1800"/>
            </a:lvl3pPr>
            <a:lvl4pPr marL="2449266" indent="0">
              <a:buNone/>
              <a:defRPr sz="1600"/>
            </a:lvl4pPr>
            <a:lvl5pPr marL="3265688" indent="0">
              <a:buNone/>
              <a:defRPr sz="1600"/>
            </a:lvl5pPr>
            <a:lvl6pPr marL="4082110" indent="0">
              <a:buNone/>
              <a:defRPr sz="1600"/>
            </a:lvl6pPr>
            <a:lvl7pPr marL="4898532" indent="0">
              <a:buNone/>
              <a:defRPr sz="1600"/>
            </a:lvl7pPr>
            <a:lvl8pPr marL="5714954" indent="0">
              <a:buNone/>
              <a:defRPr sz="1600"/>
            </a:lvl8pPr>
            <a:lvl9pPr marL="6531376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676400" y="2057400"/>
            <a:ext cx="7132320" cy="4389120"/>
          </a:xfrm>
          <a:prstGeom prst="roundRect">
            <a:avLst>
              <a:gd name="adj" fmla="val 3924"/>
            </a:avLst>
          </a:prstGeom>
          <a:solidFill>
            <a:schemeClr val="accent1"/>
          </a:solidFill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 fov="600000">
              <a:rot lat="240000" lon="19799999" rev="0"/>
            </a:camera>
            <a:lightRig rig="threePt" dir="t">
              <a:rot lat="0" lon="0" rev="2700000"/>
            </a:lightRig>
          </a:scene3d>
          <a:sp3d>
            <a:bevelT w="44450" h="31750"/>
          </a:sp3d>
        </p:spPr>
        <p:txBody>
          <a:bodyPr/>
          <a:lstStyle>
            <a:lvl1pPr marL="0" indent="0" algn="ctr">
              <a:buNone/>
              <a:defRPr sz="5700">
                <a:solidFill>
                  <a:schemeClr val="bg1"/>
                </a:solidFill>
              </a:defRPr>
            </a:lvl1pPr>
            <a:lvl2pPr marL="816422" indent="0">
              <a:buNone/>
              <a:defRPr sz="5000"/>
            </a:lvl2pPr>
            <a:lvl3pPr marL="1632844" indent="0">
              <a:buNone/>
              <a:defRPr sz="4300"/>
            </a:lvl3pPr>
            <a:lvl4pPr marL="2449266" indent="0">
              <a:buNone/>
              <a:defRPr sz="3600"/>
            </a:lvl4pPr>
            <a:lvl5pPr marL="3265688" indent="0">
              <a:buNone/>
              <a:defRPr sz="3600"/>
            </a:lvl5pPr>
            <a:lvl6pPr marL="4082110" indent="0">
              <a:buNone/>
              <a:defRPr sz="3600"/>
            </a:lvl6pPr>
            <a:lvl7pPr marL="4898532" indent="0">
              <a:buNone/>
              <a:defRPr sz="3600"/>
            </a:lvl7pPr>
            <a:lvl8pPr marL="5714954" indent="0">
              <a:buNone/>
              <a:defRPr sz="3600"/>
            </a:lvl8pPr>
            <a:lvl9pPr marL="6531376" indent="0">
              <a:buNone/>
              <a:defRPr sz="3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457200" y="342900"/>
            <a:ext cx="17391888" cy="3703320"/>
          </a:xfrm>
          <a:prstGeom prst="roundRect">
            <a:avLst>
              <a:gd name="adj" fmla="val 336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63284" tIns="81642" rIns="163284" bIns="81642" rtlCol="0" anchor="ctr"/>
          <a:lstStyle/>
          <a:p>
            <a:pPr algn="ctr"/>
            <a:endParaRPr lang="en-US"/>
          </a:p>
        </p:txBody>
      </p:sp>
      <p:grpSp>
        <p:nvGrpSpPr>
          <p:cNvPr id="8" name="Group 15"/>
          <p:cNvGrpSpPr>
            <a:grpSpLocks noChangeAspect="1"/>
          </p:cNvGrpSpPr>
          <p:nvPr/>
        </p:nvGrpSpPr>
        <p:grpSpPr bwMode="hidden">
          <a:xfrm>
            <a:off x="423330" y="2519144"/>
            <a:ext cx="17446752" cy="1994811"/>
            <a:chOff x="-3905251" y="4294188"/>
            <a:chExt cx="13027839" cy="1892300"/>
          </a:xfrm>
        </p:grpSpPr>
        <p:sp>
          <p:nvSpPr>
            <p:cNvPr id="17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1" name="Freeform 10"/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507492"/>
            <a:ext cx="16459200" cy="1879092"/>
          </a:xfrm>
          <a:prstGeom prst="rect">
            <a:avLst/>
          </a:prstGeom>
        </p:spPr>
        <p:txBody>
          <a:bodyPr vert="horz" lIns="163284" tIns="81642" rIns="163284" bIns="81642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27344" y="9375247"/>
            <a:ext cx="7573380" cy="547688"/>
          </a:xfrm>
          <a:prstGeom prst="rect">
            <a:avLst/>
          </a:prstGeom>
        </p:spPr>
        <p:txBody>
          <a:bodyPr vert="horz" lIns="163284" tIns="81642" rIns="163284" bIns="81642" rtlCol="0" anchor="ctr"/>
          <a:lstStyle>
            <a:lvl1pPr algn="r">
              <a:defRPr sz="1800">
                <a:solidFill>
                  <a:schemeClr val="tx2"/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7277" y="9375247"/>
            <a:ext cx="7573382" cy="547688"/>
          </a:xfrm>
          <a:prstGeom prst="rect">
            <a:avLst/>
          </a:prstGeom>
        </p:spPr>
        <p:txBody>
          <a:bodyPr vert="horz" lIns="163284" tIns="81642" rIns="163284" bIns="81642" rtlCol="0" anchor="ctr"/>
          <a:lstStyle>
            <a:lvl1pPr algn="l">
              <a:defRPr sz="18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982176" y="9375245"/>
            <a:ext cx="2323652" cy="547688"/>
          </a:xfrm>
          <a:prstGeom prst="rect">
            <a:avLst/>
          </a:prstGeom>
        </p:spPr>
        <p:txBody>
          <a:bodyPr vert="horz" lIns="163284" tIns="81642" rIns="163284" bIns="81642" rtlCol="0" anchor="ctr"/>
          <a:lstStyle>
            <a:lvl1pPr algn="ctr">
              <a:defRPr sz="1800">
                <a:solidFill>
                  <a:schemeClr val="tx2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44135" y="4013200"/>
            <a:ext cx="14816666" cy="5176044"/>
          </a:xfrm>
          <a:prstGeom prst="rect">
            <a:avLst/>
          </a:prstGeom>
        </p:spPr>
        <p:txBody>
          <a:bodyPr vert="horz" lIns="163284" tIns="81642" rIns="163284" bIns="81642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xStyles>
    <p:titleStyle>
      <a:lvl1pPr algn="ctr" defTabSz="1632844" rtl="0" eaLnBrk="1" latinLnBrk="0" hangingPunct="1">
        <a:spcBef>
          <a:spcPct val="0"/>
        </a:spcBef>
        <a:buNone/>
        <a:defRPr sz="7900" kern="1200">
          <a:solidFill>
            <a:srgbClr val="FFFFFF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489853" indent="-489853" algn="l" defTabSz="1632844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4300" kern="1200">
          <a:solidFill>
            <a:schemeClr val="tx2"/>
          </a:solidFill>
          <a:latin typeface="+mn-lt"/>
          <a:ea typeface="+mn-ea"/>
          <a:cs typeface="+mn-cs"/>
        </a:defRPr>
      </a:lvl1pPr>
      <a:lvl2pPr marL="1029033" indent="-489853" algn="l" defTabSz="1632844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3900" kern="1200">
          <a:solidFill>
            <a:schemeClr val="tx2"/>
          </a:solidFill>
          <a:latin typeface="+mn-lt"/>
          <a:ea typeface="+mn-ea"/>
          <a:cs typeface="+mn-cs"/>
        </a:defRPr>
      </a:lvl2pPr>
      <a:lvl3pPr marL="1527957" indent="-408211" algn="l" defTabSz="1632844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3600" kern="1200">
          <a:solidFill>
            <a:schemeClr val="tx2"/>
          </a:solidFill>
          <a:latin typeface="+mn-lt"/>
          <a:ea typeface="+mn-ea"/>
          <a:cs typeface="+mn-cs"/>
        </a:defRPr>
      </a:lvl3pPr>
      <a:lvl4pPr marL="2041055" indent="-408211" algn="l" defTabSz="1632844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3200" kern="1200">
          <a:solidFill>
            <a:schemeClr val="tx2"/>
          </a:solidFill>
          <a:latin typeface="+mn-lt"/>
          <a:ea typeface="+mn-ea"/>
          <a:cs typeface="+mn-cs"/>
        </a:defRPr>
      </a:lvl4pPr>
      <a:lvl5pPr marL="2612551" indent="-408211" algn="l" defTabSz="1632844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900" kern="1200">
          <a:solidFill>
            <a:schemeClr val="tx2"/>
          </a:solidFill>
          <a:latin typeface="+mn-lt"/>
          <a:ea typeface="+mn-ea"/>
          <a:cs typeface="+mn-cs"/>
        </a:defRPr>
      </a:lvl5pPr>
      <a:lvl6pPr marL="3184046" indent="-408211" algn="l" defTabSz="1632844" rtl="0" eaLnBrk="1" latinLnBrk="0" hangingPunct="1">
        <a:spcBef>
          <a:spcPts val="686"/>
        </a:spcBef>
        <a:buClr>
          <a:schemeClr val="accent1"/>
        </a:buClr>
        <a:buFont typeface="Symbol" pitchFamily="18" charset="2"/>
        <a:buChar char="*"/>
        <a:defRPr sz="2500" kern="1200">
          <a:solidFill>
            <a:schemeClr val="tx2"/>
          </a:solidFill>
          <a:latin typeface="+mn-lt"/>
          <a:ea typeface="+mn-ea"/>
          <a:cs typeface="+mn-cs"/>
        </a:defRPr>
      </a:lvl6pPr>
      <a:lvl7pPr marL="3755541" indent="-408211" algn="l" defTabSz="1632844" rtl="0" eaLnBrk="1" latinLnBrk="0" hangingPunct="1">
        <a:spcBef>
          <a:spcPts val="686"/>
        </a:spcBef>
        <a:buClr>
          <a:schemeClr val="accent1"/>
        </a:buClr>
        <a:buFont typeface="Symbol" pitchFamily="18" charset="2"/>
        <a:buChar char="*"/>
        <a:defRPr sz="2500" kern="1200">
          <a:solidFill>
            <a:schemeClr val="tx2"/>
          </a:solidFill>
          <a:latin typeface="+mn-lt"/>
          <a:ea typeface="+mn-ea"/>
          <a:cs typeface="+mn-cs"/>
        </a:defRPr>
      </a:lvl7pPr>
      <a:lvl8pPr marL="4327037" indent="-408211" algn="l" defTabSz="1632844" rtl="0" eaLnBrk="1" latinLnBrk="0" hangingPunct="1">
        <a:spcBef>
          <a:spcPts val="686"/>
        </a:spcBef>
        <a:buClr>
          <a:schemeClr val="accent1"/>
        </a:buClr>
        <a:buFont typeface="Symbol" pitchFamily="18" charset="2"/>
        <a:buChar char="*"/>
        <a:defRPr sz="2500" kern="1200">
          <a:solidFill>
            <a:schemeClr val="tx2"/>
          </a:solidFill>
          <a:latin typeface="+mn-lt"/>
          <a:ea typeface="+mn-ea"/>
          <a:cs typeface="+mn-cs"/>
        </a:defRPr>
      </a:lvl8pPr>
      <a:lvl9pPr marL="4898532" indent="-408211" algn="l" defTabSz="1632844" rtl="0" eaLnBrk="1" latinLnBrk="0" hangingPunct="1">
        <a:spcBef>
          <a:spcPts val="686"/>
        </a:spcBef>
        <a:buClr>
          <a:schemeClr val="accent1"/>
        </a:buClr>
        <a:buFont typeface="Symbol" pitchFamily="18" charset="2"/>
        <a:buChar char="*"/>
        <a:defRPr sz="25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632844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816422" algn="l" defTabSz="1632844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632844" algn="l" defTabSz="1632844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449266" algn="l" defTabSz="1632844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3265688" algn="l" defTabSz="1632844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4082110" algn="l" defTabSz="1632844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898532" algn="l" defTabSz="1632844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714954" algn="l" defTabSz="1632844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531376" algn="l" defTabSz="1632844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7845475" y="8200579"/>
            <a:ext cx="463154" cy="463154"/>
            <a:chOff x="0" y="0"/>
            <a:chExt cx="617538" cy="61753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17601" cy="617601"/>
            </a:xfrm>
            <a:custGeom>
              <a:avLst/>
              <a:gdLst/>
              <a:ahLst/>
              <a:cxnLst/>
              <a:rect l="l" t="t" r="r" b="b"/>
              <a:pathLst>
                <a:path w="617601" h="617601">
                  <a:moveTo>
                    <a:pt x="0" y="308737"/>
                  </a:moveTo>
                  <a:cubicBezTo>
                    <a:pt x="0" y="138303"/>
                    <a:pt x="138303" y="0"/>
                    <a:pt x="308737" y="0"/>
                  </a:cubicBezTo>
                  <a:cubicBezTo>
                    <a:pt x="310642" y="0"/>
                    <a:pt x="312547" y="889"/>
                    <a:pt x="313690" y="2413"/>
                  </a:cubicBezTo>
                  <a:lnTo>
                    <a:pt x="308737" y="6350"/>
                  </a:lnTo>
                  <a:lnTo>
                    <a:pt x="308737" y="0"/>
                  </a:lnTo>
                  <a:lnTo>
                    <a:pt x="308737" y="6350"/>
                  </a:lnTo>
                  <a:lnTo>
                    <a:pt x="308737" y="0"/>
                  </a:lnTo>
                  <a:cubicBezTo>
                    <a:pt x="479298" y="0"/>
                    <a:pt x="617601" y="138303"/>
                    <a:pt x="617601" y="308737"/>
                  </a:cubicBezTo>
                  <a:cubicBezTo>
                    <a:pt x="617601" y="311150"/>
                    <a:pt x="616204" y="313309"/>
                    <a:pt x="614045" y="314452"/>
                  </a:cubicBezTo>
                  <a:lnTo>
                    <a:pt x="611251" y="308737"/>
                  </a:lnTo>
                  <a:lnTo>
                    <a:pt x="617601" y="308737"/>
                  </a:lnTo>
                  <a:cubicBezTo>
                    <a:pt x="617601" y="479298"/>
                    <a:pt x="479298" y="617474"/>
                    <a:pt x="308864" y="617474"/>
                  </a:cubicBezTo>
                  <a:lnTo>
                    <a:pt x="308864" y="611124"/>
                  </a:lnTo>
                  <a:lnTo>
                    <a:pt x="308864" y="604774"/>
                  </a:lnTo>
                  <a:lnTo>
                    <a:pt x="308864" y="611124"/>
                  </a:lnTo>
                  <a:lnTo>
                    <a:pt x="308864" y="617474"/>
                  </a:lnTo>
                  <a:cubicBezTo>
                    <a:pt x="138303" y="617601"/>
                    <a:pt x="0" y="479298"/>
                    <a:pt x="0" y="308737"/>
                  </a:cubicBezTo>
                  <a:lnTo>
                    <a:pt x="6350" y="308737"/>
                  </a:lnTo>
                  <a:lnTo>
                    <a:pt x="0" y="308737"/>
                  </a:lnTo>
                  <a:moveTo>
                    <a:pt x="12700" y="308737"/>
                  </a:moveTo>
                  <a:lnTo>
                    <a:pt x="6350" y="308737"/>
                  </a:lnTo>
                  <a:lnTo>
                    <a:pt x="12700" y="308737"/>
                  </a:lnTo>
                  <a:cubicBezTo>
                    <a:pt x="12700" y="472313"/>
                    <a:pt x="145288" y="604901"/>
                    <a:pt x="308737" y="604901"/>
                  </a:cubicBezTo>
                  <a:cubicBezTo>
                    <a:pt x="312293" y="604901"/>
                    <a:pt x="315087" y="607695"/>
                    <a:pt x="315087" y="611251"/>
                  </a:cubicBezTo>
                  <a:cubicBezTo>
                    <a:pt x="315087" y="614807"/>
                    <a:pt x="312293" y="617601"/>
                    <a:pt x="308737" y="617601"/>
                  </a:cubicBezTo>
                  <a:cubicBezTo>
                    <a:pt x="305181" y="617601"/>
                    <a:pt x="302387" y="614807"/>
                    <a:pt x="302387" y="611251"/>
                  </a:cubicBezTo>
                  <a:cubicBezTo>
                    <a:pt x="302387" y="607695"/>
                    <a:pt x="305181" y="604901"/>
                    <a:pt x="308737" y="604901"/>
                  </a:cubicBezTo>
                  <a:cubicBezTo>
                    <a:pt x="472313" y="604901"/>
                    <a:pt x="604774" y="472313"/>
                    <a:pt x="604774" y="308864"/>
                  </a:cubicBezTo>
                  <a:cubicBezTo>
                    <a:pt x="604774" y="306451"/>
                    <a:pt x="606171" y="304292"/>
                    <a:pt x="608330" y="303149"/>
                  </a:cubicBezTo>
                  <a:lnTo>
                    <a:pt x="611124" y="308864"/>
                  </a:lnTo>
                  <a:lnTo>
                    <a:pt x="604774" y="308864"/>
                  </a:lnTo>
                  <a:cubicBezTo>
                    <a:pt x="604901" y="145288"/>
                    <a:pt x="472313" y="12700"/>
                    <a:pt x="308737" y="12700"/>
                  </a:cubicBezTo>
                  <a:cubicBezTo>
                    <a:pt x="306832" y="12700"/>
                    <a:pt x="304927" y="11811"/>
                    <a:pt x="303784" y="10287"/>
                  </a:cubicBezTo>
                  <a:lnTo>
                    <a:pt x="308737" y="6350"/>
                  </a:lnTo>
                  <a:lnTo>
                    <a:pt x="308737" y="12700"/>
                  </a:lnTo>
                  <a:cubicBezTo>
                    <a:pt x="145288" y="12700"/>
                    <a:pt x="12700" y="145288"/>
                    <a:pt x="12700" y="308737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2135746" y="4381500"/>
            <a:ext cx="6932054" cy="2819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algn="ctr">
              <a:lnSpc>
                <a:spcPts val="2700"/>
              </a:lnSpc>
            </a:pPr>
            <a:r>
              <a:rPr lang="en-US" sz="2400" b="1" spc="-1" dirty="0" smtClean="0">
                <a:solidFill>
                  <a:srgbClr val="4C4C4D"/>
                </a:solidFill>
                <a:latin typeface="Heebo" panose="020B0604020202020204" charset="-79"/>
                <a:ea typeface="Arimo Bold"/>
                <a:cs typeface="Heebo" panose="020B0604020202020204" charset="-79"/>
                <a:sym typeface="Arimo Bold"/>
              </a:rPr>
              <a:t>                 Presented by </a:t>
            </a:r>
          </a:p>
          <a:p>
            <a:pPr algn="ctr">
              <a:lnSpc>
                <a:spcPts val="2700"/>
              </a:lnSpc>
            </a:pPr>
            <a:endParaRPr lang="en-US" sz="2400" b="1" spc="-1" dirty="0" smtClean="0">
              <a:solidFill>
                <a:srgbClr val="4C4C4D"/>
              </a:solidFill>
              <a:latin typeface="Heebo" panose="020B0604020202020204" charset="-79"/>
              <a:ea typeface="Arimo Bold"/>
              <a:cs typeface="Heebo" panose="020B0604020202020204" charset="-79"/>
              <a:sym typeface="Arimo Bold"/>
            </a:endParaRPr>
          </a:p>
          <a:p>
            <a:pPr algn="ctr">
              <a:lnSpc>
                <a:spcPts val="2700"/>
              </a:lnSpc>
            </a:pPr>
            <a:r>
              <a:rPr lang="en-US" sz="2400" b="1" spc="-1" dirty="0" smtClean="0">
                <a:solidFill>
                  <a:srgbClr val="4C4C4D"/>
                </a:solidFill>
                <a:latin typeface="Heebo" panose="020B0604020202020204" charset="-79"/>
                <a:ea typeface="Arimo Bold"/>
                <a:cs typeface="Heebo" panose="020B0604020202020204" charset="-79"/>
                <a:sym typeface="Arimo Bold"/>
              </a:rPr>
              <a:t>               NAME - GURUPADA MAJHI</a:t>
            </a:r>
          </a:p>
          <a:p>
            <a:pPr algn="ctr">
              <a:lnSpc>
                <a:spcPts val="2700"/>
              </a:lnSpc>
            </a:pPr>
            <a:r>
              <a:rPr lang="en-US" sz="2400" b="1" spc="-1" dirty="0" smtClean="0">
                <a:solidFill>
                  <a:srgbClr val="4C4C4D"/>
                </a:solidFill>
                <a:latin typeface="Heebo" panose="020B0604020202020204" charset="-79"/>
                <a:ea typeface="Arimo Bold"/>
                <a:cs typeface="Heebo" panose="020B0604020202020204" charset="-79"/>
                <a:sym typeface="Arimo Bold"/>
              </a:rPr>
              <a:t>                     DEPARTMENT - B.TECH (CSE</a:t>
            </a:r>
            <a:r>
              <a:rPr lang="en-US" sz="2400" b="1" spc="-1" dirty="0" smtClean="0">
                <a:solidFill>
                  <a:srgbClr val="4C4C4D"/>
                </a:solidFill>
                <a:latin typeface="Heebo" panose="020B0604020202020204" charset="-79"/>
                <a:ea typeface="Arimo"/>
                <a:cs typeface="Heebo" panose="020B0604020202020204" charset="-79"/>
                <a:sym typeface="Arimo"/>
              </a:rPr>
              <a:t>)</a:t>
            </a:r>
          </a:p>
          <a:p>
            <a:pPr algn="ctr">
              <a:lnSpc>
                <a:spcPts val="2700"/>
              </a:lnSpc>
            </a:pPr>
            <a:r>
              <a:rPr lang="en-US" sz="2400" b="1" spc="-1" dirty="0" smtClean="0">
                <a:solidFill>
                  <a:srgbClr val="4C4C4D"/>
                </a:solidFill>
                <a:latin typeface="Heebo" panose="020B0604020202020204" charset="-79"/>
                <a:ea typeface="Arimo Bold"/>
                <a:cs typeface="Heebo" panose="020B0604020202020204" charset="-79"/>
                <a:sym typeface="Arimo Bold"/>
              </a:rPr>
              <a:t>               ROLL NO - 10000121040</a:t>
            </a:r>
          </a:p>
          <a:p>
            <a:pPr algn="ctr">
              <a:lnSpc>
                <a:spcPts val="2700"/>
              </a:lnSpc>
            </a:pPr>
            <a:r>
              <a:rPr lang="en-US" sz="2400" b="1" spc="-1" dirty="0" smtClean="0">
                <a:solidFill>
                  <a:srgbClr val="4C4C4D"/>
                </a:solidFill>
                <a:latin typeface="Heebo" panose="020B0604020202020204" charset="-79"/>
                <a:ea typeface="Arimo Bold"/>
                <a:cs typeface="Heebo" panose="020B0604020202020204" charset="-79"/>
                <a:sym typeface="Arimo Bold"/>
              </a:rPr>
              <a:t>                 REG NO – 211000100110040 </a:t>
            </a:r>
            <a:r>
              <a:rPr lang="en-US" sz="2400" b="1" spc="-1" dirty="0" smtClean="0">
                <a:solidFill>
                  <a:srgbClr val="4C4C4D"/>
                </a:solidFill>
                <a:latin typeface="Heebo" panose="020B0604020202020204" charset="-79"/>
                <a:ea typeface="Arimo Bold"/>
                <a:cs typeface="Heebo" panose="020B0604020202020204" charset="-79"/>
                <a:sym typeface="Arimo Bold"/>
              </a:rPr>
              <a:t> of </a:t>
            </a:r>
            <a:r>
              <a:rPr lang="en-US" sz="2400" b="1" spc="-1" dirty="0" smtClean="0">
                <a:solidFill>
                  <a:srgbClr val="4C4C4D"/>
                </a:solidFill>
                <a:latin typeface="Heebo" panose="020B0604020202020204" charset="-79"/>
                <a:ea typeface="Arimo Bold"/>
                <a:cs typeface="Heebo" panose="020B0604020202020204" charset="-79"/>
                <a:sym typeface="Arimo Bold"/>
              </a:rPr>
              <a:t>2021-22</a:t>
            </a:r>
          </a:p>
          <a:p>
            <a:pPr algn="ctr">
              <a:lnSpc>
                <a:spcPts val="2700"/>
              </a:lnSpc>
            </a:pPr>
            <a:r>
              <a:rPr lang="en-US" sz="2400" b="1" spc="-1" dirty="0" smtClean="0">
                <a:solidFill>
                  <a:srgbClr val="4C4C4D"/>
                </a:solidFill>
                <a:latin typeface="Heebo" panose="020B0604020202020204" charset="-79"/>
                <a:ea typeface="Arimo Bold"/>
                <a:cs typeface="Heebo" panose="020B0604020202020204" charset="-79"/>
                <a:sym typeface="Arimo Bold"/>
              </a:rPr>
              <a:t>             SEMESTER - 8TH SEM</a:t>
            </a:r>
            <a:endParaRPr lang="en-US" sz="2400" b="1" spc="-1" dirty="0">
              <a:solidFill>
                <a:srgbClr val="4C4C4D"/>
              </a:solidFill>
              <a:latin typeface="Heebo" panose="020B0604020202020204" charset="-79"/>
              <a:ea typeface="Arimo Bold"/>
              <a:cs typeface="Heebo" panose="020B0604020202020204" charset="-79"/>
              <a:sym typeface="Arimo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3619374" y="1226176"/>
            <a:ext cx="10172825" cy="1476666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algn="ctr"/>
            <a:r>
              <a:rPr lang="en-US" sz="4800" b="1" spc="-1" dirty="0" smtClean="0">
                <a:solidFill>
                  <a:srgbClr val="152D47"/>
                </a:solidFill>
                <a:latin typeface="Crimson Pro Bold" panose="020B0604020202020204" charset="0"/>
                <a:ea typeface="Arial Bold"/>
                <a:cs typeface="Heebo" panose="020B0604020202020204" charset="-79"/>
                <a:sym typeface="Arial Bold"/>
              </a:rPr>
              <a:t>A</a:t>
            </a:r>
            <a:r>
              <a:rPr lang="en-US" sz="4800" b="1" spc="-1" dirty="0">
                <a:solidFill>
                  <a:srgbClr val="152D47"/>
                </a:solidFill>
                <a:latin typeface="Crimson Pro Bold" panose="020B0604020202020204" charset="0"/>
                <a:ea typeface="Arial Bold"/>
                <a:cs typeface="Heebo" panose="020B0604020202020204" charset="-79"/>
                <a:sym typeface="Arial Bold"/>
              </a:rPr>
              <a:t> </a:t>
            </a:r>
            <a:r>
              <a:rPr lang="en-US" sz="4800" b="1" spc="-1" dirty="0" smtClean="0">
                <a:solidFill>
                  <a:srgbClr val="152D47"/>
                </a:solidFill>
                <a:latin typeface="Crimson Pro Bold" panose="020B0604020202020204" charset="0"/>
                <a:ea typeface="Arial Bold"/>
                <a:cs typeface="Heebo" panose="020B0604020202020204" charset="-79"/>
                <a:sym typeface="Arial Bold"/>
              </a:rPr>
              <a:t>Multi-PRNG Based Framework </a:t>
            </a:r>
            <a:r>
              <a:rPr lang="en-US" sz="4800" b="1" spc="-1" dirty="0">
                <a:solidFill>
                  <a:srgbClr val="152D47"/>
                </a:solidFill>
                <a:latin typeface="Crimson Pro Bold" panose="020B0604020202020204" charset="0"/>
                <a:ea typeface="Arial Bold"/>
                <a:cs typeface="Heebo" panose="020B0604020202020204" charset="-79"/>
                <a:sym typeface="Arial Bold"/>
              </a:rPr>
              <a:t>For </a:t>
            </a:r>
            <a:r>
              <a:rPr lang="en-US" sz="4800" b="1" spc="-1" dirty="0" smtClean="0">
                <a:solidFill>
                  <a:srgbClr val="152D47"/>
                </a:solidFill>
                <a:latin typeface="Crimson Pro Bold" panose="020B0604020202020204" charset="0"/>
                <a:ea typeface="Arial Bold"/>
                <a:cs typeface="Heebo" panose="020B0604020202020204" charset="-79"/>
                <a:sym typeface="Arial Bold"/>
              </a:rPr>
              <a:t>Higher Medical Image Security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506200" y="4381501"/>
            <a:ext cx="5943600" cy="3581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algn="ctr">
              <a:lnSpc>
                <a:spcPts val="2700"/>
              </a:lnSpc>
            </a:pPr>
            <a:r>
              <a:rPr lang="en-US" sz="2000" b="1" spc="-1" dirty="0" smtClean="0">
                <a:solidFill>
                  <a:srgbClr val="4C4C4D"/>
                </a:solidFill>
                <a:latin typeface="Heebo" panose="020B0604020202020204" charset="-79"/>
                <a:ea typeface="Times New Roman Bold"/>
                <a:cs typeface="Heebo" panose="020B0604020202020204" charset="-79"/>
                <a:sym typeface="Times New Roman Bold"/>
              </a:rPr>
              <a:t>UNDER THE GUIDANCE OF </a:t>
            </a:r>
          </a:p>
          <a:p>
            <a:pPr algn="ctr">
              <a:lnSpc>
                <a:spcPts val="2700"/>
              </a:lnSpc>
            </a:pPr>
            <a:endParaRPr lang="en-US" sz="2000" b="1" spc="-1" dirty="0" smtClean="0">
              <a:solidFill>
                <a:srgbClr val="4C4C4D"/>
              </a:solidFill>
              <a:latin typeface="Heebo" panose="020B0604020202020204" charset="-79"/>
              <a:ea typeface="Times New Roman Bold"/>
              <a:cs typeface="Heebo" panose="020B0604020202020204" charset="-79"/>
              <a:sym typeface="Times New Roman Bold"/>
            </a:endParaRPr>
          </a:p>
          <a:p>
            <a:pPr algn="ctr">
              <a:lnSpc>
                <a:spcPts val="2700"/>
              </a:lnSpc>
            </a:pPr>
            <a:r>
              <a:rPr lang="en-US" sz="2000" b="1" spc="-1" dirty="0" smtClean="0">
                <a:solidFill>
                  <a:srgbClr val="4C4C4D"/>
                </a:solidFill>
                <a:latin typeface="Heebo" panose="020B0604020202020204" charset="-79"/>
                <a:ea typeface="Times New Roman Bold"/>
                <a:cs typeface="Heebo" panose="020B0604020202020204" charset="-79"/>
                <a:sym typeface="Times New Roman Bold"/>
              </a:rPr>
              <a:t>Mr</a:t>
            </a:r>
            <a:r>
              <a:rPr lang="en-US" sz="2000" b="1" spc="-1" dirty="0">
                <a:solidFill>
                  <a:srgbClr val="4C4C4D"/>
                </a:solidFill>
                <a:latin typeface="Heebo" panose="020B0604020202020204" charset="-79"/>
                <a:ea typeface="Times New Roman Bold"/>
                <a:cs typeface="Heebo" panose="020B0604020202020204" charset="-79"/>
                <a:sym typeface="Times New Roman Bold"/>
              </a:rPr>
              <a:t>. MIHIR </a:t>
            </a:r>
            <a:r>
              <a:rPr lang="en-US" sz="2000" b="1" spc="-1" dirty="0" smtClean="0">
                <a:solidFill>
                  <a:srgbClr val="4C4C4D"/>
                </a:solidFill>
                <a:latin typeface="Heebo" panose="020B0604020202020204" charset="-79"/>
                <a:ea typeface="Times New Roman Bold"/>
                <a:cs typeface="Heebo" panose="020B0604020202020204" charset="-79"/>
                <a:sym typeface="Times New Roman Bold"/>
              </a:rPr>
              <a:t>SING</a:t>
            </a:r>
          </a:p>
          <a:p>
            <a:pPr algn="ctr">
              <a:lnSpc>
                <a:spcPts val="2700"/>
              </a:lnSpc>
            </a:pPr>
            <a:r>
              <a:rPr lang="en-US" sz="2000" b="1" dirty="0">
                <a:solidFill>
                  <a:srgbClr val="4C4C4D"/>
                </a:solidFill>
                <a:latin typeface="Heebo" panose="020B0604020202020204" charset="-79"/>
                <a:ea typeface="Crimson Pro Bold"/>
                <a:cs typeface="Heebo" panose="020B0604020202020204" charset="-79"/>
                <a:sym typeface="Crimson Pro Bold"/>
              </a:rPr>
              <a:t>Dr. KOUSHIK </a:t>
            </a:r>
            <a:r>
              <a:rPr lang="en-US" sz="2000" b="1" dirty="0" smtClean="0">
                <a:solidFill>
                  <a:srgbClr val="4C4C4D"/>
                </a:solidFill>
                <a:latin typeface="Heebo" panose="020B0604020202020204" charset="-79"/>
                <a:ea typeface="Crimson Pro Bold"/>
                <a:cs typeface="Heebo" panose="020B0604020202020204" charset="-79"/>
                <a:sym typeface="Crimson Pro Bold"/>
              </a:rPr>
              <a:t>MAJUMDER</a:t>
            </a:r>
          </a:p>
          <a:p>
            <a:pPr algn="ctr">
              <a:lnSpc>
                <a:spcPts val="2700"/>
              </a:lnSpc>
            </a:pPr>
            <a:r>
              <a:rPr lang="en-US" sz="2000" b="1" dirty="0">
                <a:solidFill>
                  <a:srgbClr val="4C4C4D"/>
                </a:solidFill>
                <a:latin typeface="Heebo" panose="020B0604020202020204" charset="-79"/>
                <a:ea typeface="Crimson Pro Bold"/>
                <a:cs typeface="Heebo" panose="020B0604020202020204" charset="-79"/>
                <a:sym typeface="Crimson Pro Bold"/>
              </a:rPr>
              <a:t>Mr. SANTANU CHATTERJEE</a:t>
            </a:r>
          </a:p>
          <a:p>
            <a:pPr algn="ctr">
              <a:lnSpc>
                <a:spcPts val="2700"/>
              </a:lnSpc>
            </a:pPr>
            <a:r>
              <a:rPr lang="en-US" sz="2000" b="1" dirty="0" smtClean="0">
                <a:solidFill>
                  <a:srgbClr val="4C4C4D"/>
                </a:solidFill>
                <a:latin typeface="Heebo" panose="020B0604020202020204" charset="-79"/>
                <a:ea typeface="Crimson Pro Bold"/>
                <a:cs typeface="Heebo" panose="020B0604020202020204" charset="-79"/>
                <a:sym typeface="Crimson Pro Bold"/>
              </a:rPr>
              <a:t>Dr. SAIKAT BASU</a:t>
            </a:r>
          </a:p>
          <a:p>
            <a:pPr algn="ctr">
              <a:lnSpc>
                <a:spcPts val="2700"/>
              </a:lnSpc>
            </a:pPr>
            <a:r>
              <a:rPr lang="en-US" sz="2000" b="1" dirty="0" smtClean="0">
                <a:solidFill>
                  <a:srgbClr val="4C4C4D"/>
                </a:solidFill>
                <a:latin typeface="Heebo" panose="020B0604020202020204" charset="-79"/>
                <a:ea typeface="Crimson Pro Bold"/>
                <a:cs typeface="Heebo" panose="020B0604020202020204" charset="-79"/>
                <a:sym typeface="Crimson Pro Bold"/>
              </a:rPr>
              <a:t>DEPT. of CSE MAKAUT, W.B</a:t>
            </a:r>
            <a:endParaRPr lang="en-US" sz="2000" b="1" dirty="0">
              <a:solidFill>
                <a:srgbClr val="4C4C4D"/>
              </a:solidFill>
              <a:latin typeface="Heebo" panose="020B0604020202020204" charset="-79"/>
              <a:ea typeface="Crimson Pro Bold"/>
              <a:cs typeface="Heebo" panose="020B0604020202020204" charset="-79"/>
              <a:sym typeface="Crimson Pro Bold"/>
            </a:endParaRPr>
          </a:p>
          <a:p>
            <a:pPr>
              <a:lnSpc>
                <a:spcPts val="2700"/>
              </a:lnSpc>
            </a:pPr>
            <a:endParaRPr lang="en-US" sz="2400" b="1" spc="-1" dirty="0">
              <a:solidFill>
                <a:srgbClr val="4C4C4D"/>
              </a:solidFill>
              <a:latin typeface="Heebo" panose="020B0604020202020204" charset="-79"/>
              <a:ea typeface="Times New Roman Bold"/>
              <a:cs typeface="Heebo" panose="020B0604020202020204" charset="-79"/>
              <a:sym typeface="Times New Roman Bold"/>
            </a:endParaRPr>
          </a:p>
        </p:txBody>
      </p:sp>
      <p:sp>
        <p:nvSpPr>
          <p:cNvPr id="11" name="TextBox 7"/>
          <p:cNvSpPr txBox="1"/>
          <p:nvPr/>
        </p:nvSpPr>
        <p:spPr>
          <a:xfrm>
            <a:off x="11125200" y="2743200"/>
            <a:ext cx="6025701" cy="2667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ts val="2700"/>
              </a:lnSpc>
            </a:pPr>
            <a:endParaRPr lang="en-US" sz="2400" b="1" spc="-1" dirty="0">
              <a:solidFill>
                <a:srgbClr val="4C4C4D"/>
              </a:solidFill>
              <a:latin typeface="Heebo" panose="020B0604020202020204" charset="-79"/>
              <a:ea typeface="Arimo Bold"/>
              <a:cs typeface="Heebo" panose="020B0604020202020204" charset="-79"/>
              <a:sym typeface="Arimo 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4000"/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7162800" y="1181100"/>
            <a:ext cx="9881592" cy="702171"/>
            <a:chOff x="0" y="0"/>
            <a:chExt cx="9621043" cy="93622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621043" cy="936228"/>
            </a:xfrm>
            <a:custGeom>
              <a:avLst/>
              <a:gdLst/>
              <a:ahLst/>
              <a:cxnLst/>
              <a:rect l="l" t="t" r="r" b="b"/>
              <a:pathLst>
                <a:path w="9621043" h="936228">
                  <a:moveTo>
                    <a:pt x="0" y="0"/>
                  </a:moveTo>
                  <a:lnTo>
                    <a:pt x="9621043" y="0"/>
                  </a:lnTo>
                  <a:lnTo>
                    <a:pt x="9621043" y="936228"/>
                  </a:lnTo>
                  <a:lnTo>
                    <a:pt x="0" y="93622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9621043" cy="97432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5500"/>
                </a:lnSpc>
              </a:pPr>
              <a:r>
                <a:rPr lang="en-US" sz="5400" b="1" dirty="0">
                  <a:solidFill>
                    <a:srgbClr val="152D47"/>
                  </a:solidFill>
                  <a:latin typeface="Crimson Pro Bold"/>
                  <a:ea typeface="Crimson Pro Bold"/>
                  <a:cs typeface="Crimson Pro Bold"/>
                  <a:sym typeface="Crimson Pro Bold"/>
                </a:rPr>
                <a:t>Attack </a:t>
              </a:r>
              <a:r>
                <a:rPr lang="en-US" sz="5400" b="1" dirty="0" smtClean="0">
                  <a:solidFill>
                    <a:srgbClr val="152D47"/>
                  </a:solidFill>
                  <a:latin typeface="Crimson Pro Bold"/>
                  <a:ea typeface="Crimson Pro Bold"/>
                  <a:cs typeface="Crimson Pro Bold"/>
                  <a:sym typeface="Crimson Pro Bold"/>
                </a:rPr>
                <a:t>Simulation:</a:t>
              </a:r>
            </a:p>
            <a:p>
              <a:pPr algn="l">
                <a:lnSpc>
                  <a:spcPts val="5500"/>
                </a:lnSpc>
              </a:pPr>
              <a:r>
                <a:rPr lang="en-US" sz="5400" b="1" dirty="0" smtClean="0">
                  <a:solidFill>
                    <a:srgbClr val="152D47"/>
                  </a:solidFill>
                  <a:latin typeface="Crimson Pro Bold"/>
                  <a:ea typeface="Crimson Pro Bold"/>
                  <a:cs typeface="Crimson Pro Bold"/>
                  <a:sym typeface="Crimson Pro Bold"/>
                </a:rPr>
                <a:t>Crop </a:t>
              </a:r>
              <a:r>
                <a:rPr lang="en-US" sz="5400" b="1" dirty="0">
                  <a:solidFill>
                    <a:srgbClr val="152D47"/>
                  </a:solidFill>
                  <a:latin typeface="Crimson Pro Bold"/>
                  <a:ea typeface="Crimson Pro Bold"/>
                  <a:cs typeface="Crimson Pro Bold"/>
                  <a:sym typeface="Crimson Pro Bold"/>
                </a:rPr>
                <a:t>Attack</a:t>
              </a:r>
            </a:p>
          </p:txBody>
        </p:sp>
      </p:grpSp>
      <p:sp>
        <p:nvSpPr>
          <p:cNvPr id="6" name="Freeform 6"/>
          <p:cNvSpPr/>
          <p:nvPr/>
        </p:nvSpPr>
        <p:spPr>
          <a:xfrm>
            <a:off x="6096000" y="2979275"/>
            <a:ext cx="10595691" cy="2935706"/>
          </a:xfrm>
          <a:custGeom>
            <a:avLst/>
            <a:gdLst/>
            <a:ahLst/>
            <a:cxnLst/>
            <a:rect l="l" t="t" r="r" b="b"/>
            <a:pathLst>
              <a:path w="11873961" h="2935706">
                <a:moveTo>
                  <a:pt x="0" y="0"/>
                </a:moveTo>
                <a:lnTo>
                  <a:pt x="11873961" y="0"/>
                </a:lnTo>
                <a:lnTo>
                  <a:pt x="11873961" y="2935706"/>
                </a:lnTo>
                <a:lnTo>
                  <a:pt x="0" y="293570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942" b="-1942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6096000" y="6426283"/>
            <a:ext cx="10595691" cy="2527217"/>
          </a:xfrm>
          <a:custGeom>
            <a:avLst/>
            <a:gdLst/>
            <a:ahLst/>
            <a:cxnLst/>
            <a:rect l="l" t="t" r="r" b="b"/>
            <a:pathLst>
              <a:path w="9856087" h="2451017">
                <a:moveTo>
                  <a:pt x="0" y="0"/>
                </a:moveTo>
                <a:lnTo>
                  <a:pt x="9856087" y="0"/>
                </a:lnTo>
                <a:lnTo>
                  <a:pt x="9856087" y="2451018"/>
                </a:lnTo>
                <a:lnTo>
                  <a:pt x="0" y="245101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b="-3281"/>
            </a:stretch>
          </a:blipFill>
        </p:spPr>
      </p:sp>
      <p:sp>
        <p:nvSpPr>
          <p:cNvPr id="10" name="Freeform 8"/>
          <p:cNvSpPr/>
          <p:nvPr/>
        </p:nvSpPr>
        <p:spPr>
          <a:xfrm>
            <a:off x="530261" y="3314700"/>
            <a:ext cx="4956139" cy="3811310"/>
          </a:xfrm>
          <a:custGeom>
            <a:avLst/>
            <a:gdLst/>
            <a:ahLst/>
            <a:cxnLst/>
            <a:rect l="l" t="t" r="r" b="b"/>
            <a:pathLst>
              <a:path w="4956139" h="3811310">
                <a:moveTo>
                  <a:pt x="0" y="0"/>
                </a:moveTo>
                <a:lnTo>
                  <a:pt x="4956139" y="0"/>
                </a:lnTo>
                <a:lnTo>
                  <a:pt x="4956139" y="3811310"/>
                </a:lnTo>
                <a:lnTo>
                  <a:pt x="0" y="381131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3737" t="-1165"/>
            </a:stretch>
          </a:blipFill>
        </p:spPr>
      </p:sp>
      <p:sp>
        <p:nvSpPr>
          <p:cNvPr id="11" name="TextBox 9"/>
          <p:cNvSpPr txBox="1"/>
          <p:nvPr/>
        </p:nvSpPr>
        <p:spPr>
          <a:xfrm>
            <a:off x="1458864" y="7266426"/>
            <a:ext cx="2505993" cy="320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57"/>
              </a:lnSpc>
              <a:spcBef>
                <a:spcPct val="0"/>
              </a:spcBef>
            </a:pPr>
            <a:r>
              <a:rPr lang="en-US" sz="1975" b="1" dirty="0">
                <a:solidFill>
                  <a:srgbClr val="000000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 </a:t>
            </a:r>
            <a:r>
              <a:rPr lang="en-US" sz="1975" b="1" dirty="0" smtClean="0">
                <a:solidFill>
                  <a:srgbClr val="000000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Original </a:t>
            </a:r>
            <a:r>
              <a:rPr lang="en-US" sz="1975" b="1" dirty="0">
                <a:solidFill>
                  <a:srgbClr val="000000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L</a:t>
            </a:r>
            <a:r>
              <a:rPr lang="en-US" sz="1975" b="1" dirty="0" smtClean="0">
                <a:solidFill>
                  <a:srgbClr val="000000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ungs </a:t>
            </a:r>
            <a:r>
              <a:rPr lang="en-US" sz="1975" b="1" dirty="0">
                <a:solidFill>
                  <a:srgbClr val="000000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I</a:t>
            </a:r>
            <a:r>
              <a:rPr lang="en-US" sz="1975" b="1" dirty="0" smtClean="0">
                <a:solidFill>
                  <a:srgbClr val="000000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mage</a:t>
            </a:r>
            <a:endParaRPr lang="en-US" sz="1975" b="1" dirty="0">
              <a:solidFill>
                <a:srgbClr val="000000"/>
              </a:solidFill>
              <a:latin typeface="Crimson Pro Bold"/>
              <a:ea typeface="Crimson Pro Bold"/>
              <a:cs typeface="Crimson Pro Bold"/>
              <a:sym typeface="Crimson Pro Bold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3916278" y="1504797"/>
            <a:ext cx="10455443" cy="971703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algn="ctr"/>
            <a:r>
              <a:rPr lang="en-US" sz="4000" b="1" dirty="0" smtClean="0">
                <a:solidFill>
                  <a:srgbClr val="152D47"/>
                </a:solidFill>
                <a:latin typeface="Crimson Pro Bold" panose="020B0604020202020204" charset="0"/>
                <a:ea typeface="Times New Roman Bold"/>
                <a:cs typeface="Times New Roman Bold"/>
                <a:sym typeface="Times New Roman Bold"/>
              </a:rPr>
              <a:t>Cropped Attack: PSNR, SSIM, Preference Value</a:t>
            </a:r>
            <a:endParaRPr lang="en-US" sz="4000" b="1" dirty="0">
              <a:solidFill>
                <a:srgbClr val="152D47"/>
              </a:solidFill>
              <a:latin typeface="Crimson Pro Bold" panose="020B0604020202020204" charset="0"/>
              <a:ea typeface="Times New Roman Bold"/>
              <a:cs typeface="Times New Roman Bold"/>
              <a:sym typeface="Times New Roman Bold"/>
            </a:endParaRP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2128559"/>
              </p:ext>
            </p:extLst>
          </p:nvPr>
        </p:nvGraphicFramePr>
        <p:xfrm>
          <a:off x="3068713" y="3252608"/>
          <a:ext cx="12780887" cy="5086901"/>
        </p:xfrm>
        <a:graphic>
          <a:graphicData uri="http://schemas.openxmlformats.org/drawingml/2006/table">
            <a:tbl>
              <a:tblPr/>
              <a:tblGrid>
                <a:gridCol w="1154077"/>
                <a:gridCol w="1154077"/>
                <a:gridCol w="1174980"/>
                <a:gridCol w="1174980"/>
                <a:gridCol w="1245164"/>
                <a:gridCol w="1174980"/>
                <a:gridCol w="1174980"/>
                <a:gridCol w="1192007"/>
                <a:gridCol w="1174980"/>
                <a:gridCol w="1006585"/>
                <a:gridCol w="1154077"/>
              </a:tblGrid>
              <a:tr h="671692">
                <a:tc rowSpan="2"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Heebo" panose="020B0604020202020204" charset="-79"/>
                          <a:cs typeface="Heebo" panose="020B0604020202020204" charset="-79"/>
                        </a:rPr>
                        <a:t>Image</a:t>
                      </a:r>
                      <a:endParaRPr lang="en-IN" sz="5400" dirty="0">
                        <a:effectLst/>
                        <a:latin typeface="Heebo" panose="020B0604020202020204" charset="-79"/>
                        <a:cs typeface="Heebo" panose="020B0604020202020204" charset="-79"/>
                      </a:endParaRPr>
                    </a:p>
                  </a:txBody>
                  <a:tcPr marL="6350" marR="6350" marT="63500" marB="635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Heebo" panose="020B0604020202020204" charset="-79"/>
                          <a:cs typeface="Heebo" panose="020B0604020202020204" charset="-79"/>
                        </a:rPr>
                        <a:t>PRNG</a:t>
                      </a:r>
                      <a:endParaRPr lang="en-IN" sz="5400" dirty="0">
                        <a:effectLst/>
                        <a:latin typeface="Heebo" panose="020B0604020202020204" charset="-79"/>
                        <a:cs typeface="Heebo" panose="020B0604020202020204" charset="-79"/>
                      </a:endParaRPr>
                    </a:p>
                  </a:txBody>
                  <a:tcPr marL="6350" marR="6350" marT="63500" marB="635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Heebo" panose="020B0604020202020204" charset="-79"/>
                          <a:cs typeface="Heebo" panose="020B0604020202020204" charset="-79"/>
                        </a:rPr>
                        <a:t>Gray</a:t>
                      </a:r>
                      <a:r>
                        <a:rPr lang="en-IN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Heebo" panose="020B0604020202020204" charset="-79"/>
                          <a:cs typeface="Heebo" panose="020B0604020202020204" charset="-79"/>
                        </a:rPr>
                        <a:t> -  Encrypt -1</a:t>
                      </a:r>
                      <a:endParaRPr lang="en-IN" sz="5400" dirty="0">
                        <a:effectLst/>
                        <a:latin typeface="Heebo" panose="020B0604020202020204" charset="-79"/>
                        <a:cs typeface="Heebo" panose="020B0604020202020204" charset="-79"/>
                      </a:endParaRPr>
                    </a:p>
                  </a:txBody>
                  <a:tcPr marL="6350" marR="6350" marT="63500" marB="635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Heebo" panose="020B0604020202020204" charset="-79"/>
                          <a:cs typeface="Heebo" panose="020B0604020202020204" charset="-79"/>
                        </a:rPr>
                        <a:t>Encrypt  - Decrypt-2</a:t>
                      </a:r>
                      <a:endParaRPr lang="en-IN" sz="5400" dirty="0">
                        <a:effectLst/>
                        <a:latin typeface="Heebo" panose="020B0604020202020204" charset="-79"/>
                        <a:cs typeface="Heebo" panose="020B0604020202020204" charset="-79"/>
                      </a:endParaRPr>
                    </a:p>
                  </a:txBody>
                  <a:tcPr marL="6350" marR="6350" marT="63500" marB="635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Heebo" panose="020B0604020202020204" charset="-79"/>
                          <a:cs typeface="Heebo" panose="020B0604020202020204" charset="-79"/>
                        </a:rPr>
                        <a:t>  </a:t>
                      </a:r>
                      <a:r>
                        <a:rPr lang="en-IN" sz="2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Heebo" panose="020B0604020202020204" charset="-79"/>
                          <a:cs typeface="Heebo" panose="020B0604020202020204" charset="-79"/>
                        </a:rPr>
                        <a:t>Gray</a:t>
                      </a:r>
                      <a:r>
                        <a:rPr lang="en-IN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Heebo" panose="020B0604020202020204" charset="-79"/>
                          <a:cs typeface="Heebo" panose="020B0604020202020204" charset="-79"/>
                        </a:rPr>
                        <a:t> – Decrypt -3</a:t>
                      </a:r>
                      <a:endParaRPr lang="en-IN" sz="5400" dirty="0">
                        <a:effectLst/>
                        <a:latin typeface="Heebo" panose="020B0604020202020204" charset="-79"/>
                        <a:cs typeface="Heebo" panose="020B0604020202020204" charset="-79"/>
                      </a:endParaRPr>
                    </a:p>
                  </a:txBody>
                  <a:tcPr marL="6350" marR="6350" marT="63500" marB="635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</a:tr>
              <a:tr h="888421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Heebo" panose="020B0604020202020204" charset="-79"/>
                          <a:cs typeface="Heebo" panose="020B0604020202020204" charset="-79"/>
                        </a:rPr>
                        <a:t>PSNR</a:t>
                      </a:r>
                      <a:endParaRPr lang="en-IN" sz="5400" dirty="0">
                        <a:effectLst/>
                        <a:latin typeface="Heebo" panose="020B0604020202020204" charset="-79"/>
                        <a:cs typeface="Heebo" panose="020B0604020202020204" charset="-79"/>
                      </a:endParaRPr>
                    </a:p>
                  </a:txBody>
                  <a:tcPr marL="6350" marR="6350" marT="63500" marB="635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Heebo" panose="020B0604020202020204" charset="-79"/>
                          <a:cs typeface="Heebo" panose="020B0604020202020204" charset="-79"/>
                        </a:rPr>
                        <a:t>SSIM</a:t>
                      </a:r>
                      <a:endParaRPr lang="en-IN" sz="5400" dirty="0">
                        <a:effectLst/>
                        <a:latin typeface="Heebo" panose="020B0604020202020204" charset="-79"/>
                        <a:cs typeface="Heebo" panose="020B0604020202020204" charset="-79"/>
                      </a:endParaRPr>
                    </a:p>
                  </a:txBody>
                  <a:tcPr marL="6350" marR="6350" marT="63500" marB="635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Heebo" panose="020B0604020202020204" charset="-79"/>
                          <a:cs typeface="Heebo" panose="020B0604020202020204" charset="-79"/>
                        </a:rPr>
                        <a:t>PREFERENCE</a:t>
                      </a:r>
                      <a:endParaRPr lang="en-IN" sz="5400" dirty="0">
                        <a:effectLst/>
                        <a:latin typeface="Heebo" panose="020B0604020202020204" charset="-79"/>
                        <a:cs typeface="Heebo" panose="020B0604020202020204" charset="-79"/>
                      </a:endParaRPr>
                    </a:p>
                  </a:txBody>
                  <a:tcPr marL="6350" marR="6350" marT="63500" marB="635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Heebo" panose="020B0604020202020204" charset="-79"/>
                          <a:cs typeface="Heebo" panose="020B0604020202020204" charset="-79"/>
                        </a:rPr>
                        <a:t>PSNR</a:t>
                      </a:r>
                      <a:endParaRPr lang="en-IN" sz="5400" dirty="0">
                        <a:effectLst/>
                        <a:latin typeface="Heebo" panose="020B0604020202020204" charset="-79"/>
                        <a:cs typeface="Heebo" panose="020B0604020202020204" charset="-79"/>
                      </a:endParaRPr>
                    </a:p>
                  </a:txBody>
                  <a:tcPr marL="6350" marR="6350" marT="63500" marB="635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Heebo" panose="020B0604020202020204" charset="-79"/>
                          <a:cs typeface="Heebo" panose="020B0604020202020204" charset="-79"/>
                        </a:rPr>
                        <a:t>SSIM</a:t>
                      </a:r>
                      <a:endParaRPr lang="en-IN" sz="5400" dirty="0">
                        <a:effectLst/>
                        <a:latin typeface="Heebo" panose="020B0604020202020204" charset="-79"/>
                        <a:cs typeface="Heebo" panose="020B0604020202020204" charset="-79"/>
                      </a:endParaRPr>
                    </a:p>
                  </a:txBody>
                  <a:tcPr marL="6350" marR="6350" marT="63500" marB="635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Heebo" panose="020B0604020202020204" charset="-79"/>
                          <a:cs typeface="Heebo" panose="020B0604020202020204" charset="-79"/>
                        </a:rPr>
                        <a:t>PREFERENCE</a:t>
                      </a:r>
                      <a:endParaRPr lang="en-IN" sz="5400" dirty="0">
                        <a:effectLst/>
                        <a:latin typeface="Heebo" panose="020B0604020202020204" charset="-79"/>
                        <a:cs typeface="Heebo" panose="020B0604020202020204" charset="-79"/>
                      </a:endParaRPr>
                    </a:p>
                  </a:txBody>
                  <a:tcPr marL="6350" marR="6350" marT="63500" marB="635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Heebo" panose="020B0604020202020204" charset="-79"/>
                          <a:cs typeface="Heebo" panose="020B0604020202020204" charset="-79"/>
                        </a:rPr>
                        <a:t>PSNR</a:t>
                      </a:r>
                      <a:endParaRPr lang="en-IN" sz="5400" dirty="0">
                        <a:effectLst/>
                        <a:latin typeface="Heebo" panose="020B0604020202020204" charset="-79"/>
                        <a:cs typeface="Heebo" panose="020B0604020202020204" charset="-79"/>
                      </a:endParaRPr>
                    </a:p>
                  </a:txBody>
                  <a:tcPr marL="6350" marR="6350" marT="63500" marB="635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Heebo" panose="020B0604020202020204" charset="-79"/>
                          <a:cs typeface="Heebo" panose="020B0604020202020204" charset="-79"/>
                        </a:rPr>
                        <a:t>SSIM</a:t>
                      </a:r>
                      <a:endParaRPr lang="en-IN" sz="5400" dirty="0">
                        <a:effectLst/>
                        <a:latin typeface="Heebo" panose="020B0604020202020204" charset="-79"/>
                        <a:cs typeface="Heebo" panose="020B0604020202020204" charset="-79"/>
                      </a:endParaRPr>
                    </a:p>
                  </a:txBody>
                  <a:tcPr marL="6350" marR="6350" marT="63500" marB="635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Heebo" panose="020B0604020202020204" charset="-79"/>
                          <a:cs typeface="Heebo" panose="020B0604020202020204" charset="-79"/>
                        </a:rPr>
                        <a:t>PREFERENCE</a:t>
                      </a:r>
                      <a:endParaRPr lang="en-IN" sz="5400" dirty="0">
                        <a:effectLst/>
                        <a:latin typeface="Heebo" panose="020B0604020202020204" charset="-79"/>
                        <a:cs typeface="Heebo" panose="020B0604020202020204" charset="-79"/>
                      </a:endParaRPr>
                    </a:p>
                  </a:txBody>
                  <a:tcPr marL="6350" marR="6350" marT="63500" marB="635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81697">
                <a:tc rowSpan="4"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Heebo" panose="020B0604020202020204" charset="-79"/>
                          <a:cs typeface="Heebo" panose="020B0604020202020204" charset="-79"/>
                        </a:rPr>
                        <a:t>  Chest</a:t>
                      </a:r>
                      <a:endParaRPr lang="en-IN" sz="5400" dirty="0">
                        <a:effectLst/>
                        <a:latin typeface="Heebo" panose="020B0604020202020204" charset="-79"/>
                        <a:cs typeface="Heebo" panose="020B0604020202020204" charset="-79"/>
                      </a:endParaRPr>
                    </a:p>
                  </a:txBody>
                  <a:tcPr marL="6350" marR="6350" marT="63500" marB="635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Heebo" panose="020B0604020202020204" charset="-79"/>
                          <a:cs typeface="Heebo" panose="020B0604020202020204" charset="-79"/>
                        </a:rPr>
                        <a:t>MT</a:t>
                      </a:r>
                      <a:endParaRPr lang="en-IN" sz="5400" dirty="0">
                        <a:effectLst/>
                        <a:latin typeface="Heebo" panose="020B0604020202020204" charset="-79"/>
                        <a:cs typeface="Heebo" panose="020B0604020202020204" charset="-79"/>
                      </a:endParaRPr>
                    </a:p>
                  </a:txBody>
                  <a:tcPr marL="6350" marR="6350" marT="63500" marB="635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Heebo" panose="020B0604020202020204" charset="-79"/>
                          <a:cs typeface="Heebo" panose="020B0604020202020204" charset="-79"/>
                        </a:rPr>
                        <a:t>27.8746</a:t>
                      </a:r>
                      <a:endParaRPr lang="en-IN" sz="5400" dirty="0">
                        <a:effectLst/>
                        <a:latin typeface="Heebo" panose="020B0604020202020204" charset="-79"/>
                        <a:cs typeface="Heebo" panose="020B0604020202020204" charset="-79"/>
                      </a:endParaRPr>
                    </a:p>
                  </a:txBody>
                  <a:tcPr marL="6350" marR="6350" marT="63500" marB="635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Heebo" panose="020B0604020202020204" charset="-79"/>
                          <a:cs typeface="Heebo" panose="020B0604020202020204" charset="-79"/>
                        </a:rPr>
                        <a:t>0.0048</a:t>
                      </a:r>
                      <a:endParaRPr lang="en-IN" sz="5400" dirty="0">
                        <a:effectLst/>
                        <a:latin typeface="Heebo" panose="020B0604020202020204" charset="-79"/>
                        <a:cs typeface="Heebo" panose="020B0604020202020204" charset="-79"/>
                      </a:endParaRPr>
                    </a:p>
                  </a:txBody>
                  <a:tcPr marL="6350" marR="6350" marT="63500" marB="635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Heebo" panose="020B0604020202020204" charset="-79"/>
                          <a:cs typeface="Heebo" panose="020B0604020202020204" charset="-79"/>
                        </a:rPr>
                        <a:t>5739.39</a:t>
                      </a:r>
                      <a:endParaRPr lang="en-IN" sz="5400" dirty="0">
                        <a:effectLst/>
                        <a:latin typeface="Heebo" panose="020B0604020202020204" charset="-79"/>
                        <a:cs typeface="Heebo" panose="020B0604020202020204" charset="-79"/>
                      </a:endParaRPr>
                    </a:p>
                  </a:txBody>
                  <a:tcPr marL="6350" marR="6350" marT="63500" marB="635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400" b="0" i="0" u="none" strike="noStrike">
                          <a:solidFill>
                            <a:srgbClr val="000000"/>
                          </a:solidFill>
                          <a:effectLst/>
                          <a:latin typeface="Heebo" panose="020B0604020202020204" charset="-79"/>
                          <a:cs typeface="Heebo" panose="020B0604020202020204" charset="-79"/>
                        </a:rPr>
                        <a:t>27.8728</a:t>
                      </a:r>
                      <a:endParaRPr lang="en-IN" sz="5400">
                        <a:effectLst/>
                        <a:latin typeface="Heebo" panose="020B0604020202020204" charset="-79"/>
                        <a:cs typeface="Heebo" panose="020B0604020202020204" charset="-79"/>
                      </a:endParaRPr>
                    </a:p>
                  </a:txBody>
                  <a:tcPr marL="6350" marR="6350" marT="63500" marB="635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400" b="0" i="0" u="none" strike="noStrike">
                          <a:solidFill>
                            <a:srgbClr val="000000"/>
                          </a:solidFill>
                          <a:effectLst/>
                          <a:latin typeface="Heebo" panose="020B0604020202020204" charset="-79"/>
                          <a:cs typeface="Heebo" panose="020B0604020202020204" charset="-79"/>
                        </a:rPr>
                        <a:t>0.0052</a:t>
                      </a:r>
                      <a:endParaRPr lang="en-IN" sz="5400">
                        <a:effectLst/>
                        <a:latin typeface="Heebo" panose="020B0604020202020204" charset="-79"/>
                        <a:cs typeface="Heebo" panose="020B0604020202020204" charset="-79"/>
                      </a:endParaRPr>
                    </a:p>
                  </a:txBody>
                  <a:tcPr marL="6350" marR="6350" marT="63500" marB="635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400" b="0" i="0" u="none" strike="noStrike">
                          <a:solidFill>
                            <a:srgbClr val="000000"/>
                          </a:solidFill>
                          <a:effectLst/>
                          <a:latin typeface="Heebo" panose="020B0604020202020204" charset="-79"/>
                          <a:cs typeface="Heebo" panose="020B0604020202020204" charset="-79"/>
                        </a:rPr>
                        <a:t>5273.14</a:t>
                      </a:r>
                      <a:endParaRPr lang="en-IN" sz="5400">
                        <a:effectLst/>
                        <a:latin typeface="Heebo" panose="020B0604020202020204" charset="-79"/>
                        <a:cs typeface="Heebo" panose="020B0604020202020204" charset="-79"/>
                      </a:endParaRPr>
                    </a:p>
                  </a:txBody>
                  <a:tcPr marL="6350" marR="6350" marT="63500" marB="635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400" b="0" i="0" u="none" strike="noStrike">
                          <a:solidFill>
                            <a:srgbClr val="000000"/>
                          </a:solidFill>
                          <a:effectLst/>
                          <a:latin typeface="Heebo" panose="020B0604020202020204" charset="-79"/>
                          <a:cs typeface="Heebo" panose="020B0604020202020204" charset="-79"/>
                        </a:rPr>
                        <a:t>33.8650</a:t>
                      </a:r>
                      <a:endParaRPr lang="en-IN" sz="5400">
                        <a:effectLst/>
                        <a:latin typeface="Heebo" panose="020B0604020202020204" charset="-79"/>
                        <a:cs typeface="Heebo" panose="020B0604020202020204" charset="-79"/>
                      </a:endParaRPr>
                    </a:p>
                  </a:txBody>
                  <a:tcPr marL="6350" marR="6350" marT="63500" marB="635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400" b="0" i="0" u="none" strike="noStrike">
                          <a:solidFill>
                            <a:srgbClr val="000000"/>
                          </a:solidFill>
                          <a:effectLst/>
                          <a:latin typeface="Heebo" panose="020B0604020202020204" charset="-79"/>
                          <a:cs typeface="Heebo" panose="020B0604020202020204" charset="-79"/>
                        </a:rPr>
                        <a:t>0.6484</a:t>
                      </a:r>
                      <a:endParaRPr lang="en-IN" sz="5400">
                        <a:effectLst/>
                        <a:latin typeface="Heebo" panose="020B0604020202020204" charset="-79"/>
                        <a:cs typeface="Heebo" panose="020B0604020202020204" charset="-79"/>
                      </a:endParaRPr>
                    </a:p>
                  </a:txBody>
                  <a:tcPr marL="6350" marR="6350" marT="63500" marB="635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400" b="0" i="0" u="none" strike="noStrike">
                          <a:solidFill>
                            <a:srgbClr val="000000"/>
                          </a:solidFill>
                          <a:effectLst/>
                          <a:latin typeface="Heebo" panose="020B0604020202020204" charset="-79"/>
                          <a:cs typeface="Heebo" panose="020B0604020202020204" charset="-79"/>
                        </a:rPr>
                        <a:t>52.2285</a:t>
                      </a:r>
                      <a:endParaRPr lang="en-IN" sz="5400">
                        <a:effectLst/>
                        <a:latin typeface="Heebo" panose="020B0604020202020204" charset="-79"/>
                        <a:cs typeface="Heebo" panose="020B0604020202020204" charset="-79"/>
                      </a:endParaRPr>
                    </a:p>
                  </a:txBody>
                  <a:tcPr marL="6350" marR="6350" marT="63500" marB="635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81697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Heebo" panose="020B0604020202020204" charset="-79"/>
                          <a:cs typeface="Heebo" panose="020B0604020202020204" charset="-79"/>
                        </a:rPr>
                        <a:t>DSMFT</a:t>
                      </a:r>
                      <a:endParaRPr lang="en-IN" sz="5400" dirty="0">
                        <a:effectLst/>
                        <a:latin typeface="Heebo" panose="020B0604020202020204" charset="-79"/>
                        <a:cs typeface="Heebo" panose="020B0604020202020204" charset="-79"/>
                      </a:endParaRPr>
                    </a:p>
                  </a:txBody>
                  <a:tcPr marL="6350" marR="6350" marT="63500" marB="635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Heebo" panose="020B0604020202020204" charset="-79"/>
                          <a:cs typeface="Heebo" panose="020B0604020202020204" charset="-79"/>
                        </a:rPr>
                        <a:t>27.8995</a:t>
                      </a:r>
                      <a:endParaRPr lang="en-IN" sz="5400" dirty="0">
                        <a:effectLst/>
                        <a:latin typeface="Heebo" panose="020B0604020202020204" charset="-79"/>
                        <a:cs typeface="Heebo" panose="020B0604020202020204" charset="-79"/>
                      </a:endParaRPr>
                    </a:p>
                  </a:txBody>
                  <a:tcPr marL="6350" marR="6350" marT="63500" marB="635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Heebo" panose="020B0604020202020204" charset="-79"/>
                          <a:cs typeface="Heebo" panose="020B0604020202020204" charset="-79"/>
                        </a:rPr>
                        <a:t>0.0087</a:t>
                      </a:r>
                      <a:endParaRPr lang="en-IN" sz="5400" dirty="0">
                        <a:effectLst/>
                        <a:latin typeface="Heebo" panose="020B0604020202020204" charset="-79"/>
                        <a:cs typeface="Heebo" panose="020B0604020202020204" charset="-79"/>
                      </a:endParaRPr>
                    </a:p>
                  </a:txBody>
                  <a:tcPr marL="6350" marR="6350" marT="63500" marB="635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Heebo" panose="020B0604020202020204" charset="-79"/>
                          <a:cs typeface="Heebo" panose="020B0604020202020204" charset="-79"/>
                        </a:rPr>
                        <a:t>3184.50</a:t>
                      </a:r>
                      <a:endParaRPr lang="en-IN" sz="5400" dirty="0">
                        <a:effectLst/>
                        <a:latin typeface="Heebo" panose="020B0604020202020204" charset="-79"/>
                        <a:cs typeface="Heebo" panose="020B0604020202020204" charset="-79"/>
                      </a:endParaRPr>
                    </a:p>
                  </a:txBody>
                  <a:tcPr marL="6350" marR="6350" marT="63500" marB="635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Heebo" panose="020B0604020202020204" charset="-79"/>
                          <a:cs typeface="Heebo" panose="020B0604020202020204" charset="-79"/>
                        </a:rPr>
                        <a:t>27.9073</a:t>
                      </a:r>
                      <a:endParaRPr lang="en-IN" sz="5400" dirty="0">
                        <a:effectLst/>
                        <a:latin typeface="Heebo" panose="020B0604020202020204" charset="-79"/>
                        <a:cs typeface="Heebo" panose="020B0604020202020204" charset="-79"/>
                      </a:endParaRPr>
                    </a:p>
                  </a:txBody>
                  <a:tcPr marL="6350" marR="6350" marT="63500" marB="635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Heebo" panose="020B0604020202020204" charset="-79"/>
                          <a:cs typeface="Heebo" panose="020B0604020202020204" charset="-79"/>
                        </a:rPr>
                        <a:t>0.0049</a:t>
                      </a:r>
                      <a:endParaRPr lang="en-IN" sz="5400" dirty="0">
                        <a:effectLst/>
                        <a:latin typeface="Heebo" panose="020B0604020202020204" charset="-79"/>
                        <a:cs typeface="Heebo" panose="020B0604020202020204" charset="-79"/>
                      </a:endParaRPr>
                    </a:p>
                  </a:txBody>
                  <a:tcPr marL="6350" marR="6350" marT="63500" marB="635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Heebo" panose="020B0604020202020204" charset="-79"/>
                          <a:cs typeface="Heebo" panose="020B0604020202020204" charset="-79"/>
                        </a:rPr>
                        <a:t>5666.09</a:t>
                      </a:r>
                      <a:endParaRPr lang="en-IN" sz="5400" dirty="0">
                        <a:effectLst/>
                        <a:latin typeface="Heebo" panose="020B0604020202020204" charset="-79"/>
                        <a:cs typeface="Heebo" panose="020B0604020202020204" charset="-79"/>
                      </a:endParaRPr>
                    </a:p>
                  </a:txBody>
                  <a:tcPr marL="6350" marR="6350" marT="63500" marB="635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400" b="0" i="0" u="none" strike="noStrike">
                          <a:solidFill>
                            <a:srgbClr val="000000"/>
                          </a:solidFill>
                          <a:effectLst/>
                          <a:latin typeface="Heebo" panose="020B0604020202020204" charset="-79"/>
                          <a:cs typeface="Heebo" panose="020B0604020202020204" charset="-79"/>
                        </a:rPr>
                        <a:t>33.9100</a:t>
                      </a:r>
                      <a:endParaRPr lang="en-IN" sz="5400">
                        <a:effectLst/>
                        <a:latin typeface="Heebo" panose="020B0604020202020204" charset="-79"/>
                        <a:cs typeface="Heebo" panose="020B0604020202020204" charset="-79"/>
                      </a:endParaRPr>
                    </a:p>
                  </a:txBody>
                  <a:tcPr marL="6350" marR="6350" marT="63500" marB="635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Heebo" panose="020B0604020202020204" charset="-79"/>
                          <a:cs typeface="Heebo" panose="020B0604020202020204" charset="-79"/>
                        </a:rPr>
                        <a:t>0.6501</a:t>
                      </a:r>
                      <a:endParaRPr lang="en-IN" sz="5400" dirty="0">
                        <a:effectLst/>
                        <a:latin typeface="Heebo" panose="020B0604020202020204" charset="-79"/>
                        <a:cs typeface="Heebo" panose="020B0604020202020204" charset="-79"/>
                      </a:endParaRPr>
                    </a:p>
                  </a:txBody>
                  <a:tcPr marL="6350" marR="6350" marT="63500" marB="635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400" b="0" i="0" u="none" strike="noStrike">
                          <a:solidFill>
                            <a:srgbClr val="000000"/>
                          </a:solidFill>
                          <a:effectLst/>
                          <a:latin typeface="Heebo" panose="020B0604020202020204" charset="-79"/>
                          <a:cs typeface="Heebo" panose="020B0604020202020204" charset="-79"/>
                        </a:rPr>
                        <a:t>52.1563</a:t>
                      </a:r>
                      <a:endParaRPr lang="en-IN" sz="5400">
                        <a:effectLst/>
                        <a:latin typeface="Heebo" panose="020B0604020202020204" charset="-79"/>
                        <a:cs typeface="Heebo" panose="020B0604020202020204" charset="-79"/>
                      </a:endParaRPr>
                    </a:p>
                  </a:txBody>
                  <a:tcPr marL="6350" marR="6350" marT="63500" marB="635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81697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Heebo" panose="020B0604020202020204" charset="-79"/>
                          <a:cs typeface="Heebo" panose="020B0604020202020204" charset="-79"/>
                        </a:rPr>
                        <a:t>MRG</a:t>
                      </a:r>
                      <a:endParaRPr lang="en-IN" sz="5400" dirty="0">
                        <a:effectLst/>
                        <a:latin typeface="Heebo" panose="020B0604020202020204" charset="-79"/>
                        <a:cs typeface="Heebo" panose="020B0604020202020204" charset="-79"/>
                      </a:endParaRPr>
                    </a:p>
                  </a:txBody>
                  <a:tcPr marL="6350" marR="6350" marT="63500" marB="635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Heebo" panose="020B0604020202020204" charset="-79"/>
                          <a:cs typeface="Heebo" panose="020B0604020202020204" charset="-79"/>
                        </a:rPr>
                        <a:t>27.9022</a:t>
                      </a:r>
                      <a:endParaRPr lang="en-IN" sz="5400" dirty="0">
                        <a:effectLst/>
                        <a:latin typeface="Heebo" panose="020B0604020202020204" charset="-79"/>
                        <a:cs typeface="Heebo" panose="020B0604020202020204" charset="-79"/>
                      </a:endParaRPr>
                    </a:p>
                  </a:txBody>
                  <a:tcPr marL="6350" marR="6350" marT="63500" marB="635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Heebo" panose="020B0604020202020204" charset="-79"/>
                          <a:cs typeface="Heebo" panose="020B0604020202020204" charset="-79"/>
                        </a:rPr>
                        <a:t>0.00797</a:t>
                      </a:r>
                      <a:endParaRPr lang="en-IN" sz="5400" dirty="0">
                        <a:effectLst/>
                        <a:latin typeface="Heebo" panose="020B0604020202020204" charset="-79"/>
                        <a:cs typeface="Heebo" panose="020B0604020202020204" charset="-79"/>
                      </a:endParaRPr>
                    </a:p>
                  </a:txBody>
                  <a:tcPr marL="6350" marR="6350" marT="63500" marB="635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Heebo" panose="020B0604020202020204" charset="-79"/>
                          <a:cs typeface="Heebo" panose="020B0604020202020204" charset="-79"/>
                        </a:rPr>
                        <a:t>3496.69</a:t>
                      </a:r>
                      <a:endParaRPr lang="en-IN" sz="5400" dirty="0">
                        <a:effectLst/>
                        <a:latin typeface="Heebo" panose="020B0604020202020204" charset="-79"/>
                        <a:cs typeface="Heebo" panose="020B0604020202020204" charset="-79"/>
                      </a:endParaRPr>
                    </a:p>
                  </a:txBody>
                  <a:tcPr marL="6350" marR="6350" marT="63500" marB="635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Heebo" panose="020B0604020202020204" charset="-79"/>
                          <a:cs typeface="Heebo" panose="020B0604020202020204" charset="-79"/>
                        </a:rPr>
                        <a:t>27.8884</a:t>
                      </a:r>
                      <a:endParaRPr lang="en-IN" sz="5400" dirty="0">
                        <a:effectLst/>
                        <a:latin typeface="Heebo" panose="020B0604020202020204" charset="-79"/>
                        <a:cs typeface="Heebo" panose="020B0604020202020204" charset="-79"/>
                      </a:endParaRPr>
                    </a:p>
                  </a:txBody>
                  <a:tcPr marL="6350" marR="6350" marT="63500" marB="635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Heebo" panose="020B0604020202020204" charset="-79"/>
                          <a:cs typeface="Heebo" panose="020B0604020202020204" charset="-79"/>
                        </a:rPr>
                        <a:t>0.00036</a:t>
                      </a:r>
                      <a:endParaRPr lang="en-IN" sz="5400" dirty="0">
                        <a:effectLst/>
                        <a:latin typeface="Heebo" panose="020B0604020202020204" charset="-79"/>
                        <a:cs typeface="Heebo" panose="020B0604020202020204" charset="-79"/>
                      </a:endParaRPr>
                    </a:p>
                  </a:txBody>
                  <a:tcPr marL="6350" marR="6350" marT="63500" marB="635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Heebo" panose="020B0604020202020204" charset="-79"/>
                          <a:cs typeface="Heebo" panose="020B0604020202020204" charset="-79"/>
                        </a:rPr>
                        <a:t>75680.5</a:t>
                      </a:r>
                      <a:endParaRPr lang="en-IN" sz="5400" dirty="0">
                        <a:effectLst/>
                        <a:latin typeface="Heebo" panose="020B0604020202020204" charset="-79"/>
                        <a:cs typeface="Heebo" panose="020B0604020202020204" charset="-79"/>
                      </a:endParaRPr>
                    </a:p>
                  </a:txBody>
                  <a:tcPr marL="6350" marR="6350" marT="63500" marB="635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Heebo" panose="020B0604020202020204" charset="-79"/>
                          <a:cs typeface="Heebo" panose="020B0604020202020204" charset="-79"/>
                        </a:rPr>
                        <a:t>33.9265</a:t>
                      </a:r>
                      <a:endParaRPr lang="en-IN" sz="5400" dirty="0">
                        <a:effectLst/>
                        <a:latin typeface="Heebo" panose="020B0604020202020204" charset="-79"/>
                        <a:cs typeface="Heebo" panose="020B0604020202020204" charset="-79"/>
                      </a:endParaRPr>
                    </a:p>
                  </a:txBody>
                  <a:tcPr marL="6350" marR="6350" marT="63500" marB="635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Heebo" panose="020B0604020202020204" charset="-79"/>
                          <a:cs typeface="Heebo" panose="020B0604020202020204" charset="-79"/>
                        </a:rPr>
                        <a:t>0.6469</a:t>
                      </a:r>
                      <a:endParaRPr lang="en-IN" sz="5400" dirty="0">
                        <a:effectLst/>
                        <a:latin typeface="Heebo" panose="020B0604020202020204" charset="-79"/>
                        <a:cs typeface="Heebo" panose="020B0604020202020204" charset="-79"/>
                      </a:endParaRPr>
                    </a:p>
                  </a:txBody>
                  <a:tcPr marL="6350" marR="6350" marT="63500" marB="635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Heebo" panose="020B0604020202020204" charset="-79"/>
                          <a:cs typeface="Heebo" panose="020B0604020202020204" charset="-79"/>
                        </a:rPr>
                        <a:t>52.4373</a:t>
                      </a:r>
                      <a:endParaRPr lang="en-IN" sz="5400" dirty="0">
                        <a:effectLst/>
                        <a:latin typeface="Heebo" panose="020B0604020202020204" charset="-79"/>
                        <a:cs typeface="Heebo" panose="020B0604020202020204" charset="-79"/>
                      </a:endParaRPr>
                    </a:p>
                  </a:txBody>
                  <a:tcPr marL="6350" marR="6350" marT="63500" marB="635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81697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Heebo" panose="020B0604020202020204" charset="-79"/>
                          <a:cs typeface="Heebo" panose="020B0604020202020204" charset="-79"/>
                        </a:rPr>
                        <a:t>MLFG</a:t>
                      </a:r>
                      <a:endParaRPr lang="en-IN" sz="5400" dirty="0">
                        <a:effectLst/>
                        <a:latin typeface="Heebo" panose="020B0604020202020204" charset="-79"/>
                        <a:cs typeface="Heebo" panose="020B0604020202020204" charset="-79"/>
                      </a:endParaRPr>
                    </a:p>
                  </a:txBody>
                  <a:tcPr marL="6350" marR="6350" marT="63500" marB="635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Heebo" panose="020B0604020202020204" charset="-79"/>
                          <a:cs typeface="Heebo" panose="020B0604020202020204" charset="-79"/>
                        </a:rPr>
                        <a:t>27.8872</a:t>
                      </a:r>
                      <a:endParaRPr lang="en-IN" sz="5400" dirty="0">
                        <a:effectLst/>
                        <a:latin typeface="Heebo" panose="020B0604020202020204" charset="-79"/>
                        <a:cs typeface="Heebo" panose="020B0604020202020204" charset="-79"/>
                      </a:endParaRPr>
                    </a:p>
                  </a:txBody>
                  <a:tcPr marL="6350" marR="6350" marT="63500" marB="635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Heebo" panose="020B0604020202020204" charset="-79"/>
                          <a:cs typeface="Heebo" panose="020B0604020202020204" charset="-79"/>
                        </a:rPr>
                        <a:t>0.01670</a:t>
                      </a:r>
                      <a:endParaRPr lang="en-IN" sz="5400" dirty="0">
                        <a:effectLst/>
                        <a:latin typeface="Heebo" panose="020B0604020202020204" charset="-79"/>
                        <a:cs typeface="Heebo" panose="020B0604020202020204" charset="-79"/>
                      </a:endParaRPr>
                    </a:p>
                  </a:txBody>
                  <a:tcPr marL="6350" marR="6350" marT="63500" marB="635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Heebo" panose="020B0604020202020204" charset="-79"/>
                          <a:cs typeface="Heebo" panose="020B0604020202020204" charset="-79"/>
                        </a:rPr>
                        <a:t>1669.48</a:t>
                      </a:r>
                      <a:endParaRPr lang="en-IN" sz="5400" dirty="0">
                        <a:effectLst/>
                        <a:latin typeface="Heebo" panose="020B0604020202020204" charset="-79"/>
                        <a:cs typeface="Heebo" panose="020B0604020202020204" charset="-79"/>
                      </a:endParaRPr>
                    </a:p>
                  </a:txBody>
                  <a:tcPr marL="6350" marR="6350" marT="63500" marB="635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Heebo" panose="020B0604020202020204" charset="-79"/>
                          <a:cs typeface="Heebo" panose="020B0604020202020204" charset="-79"/>
                        </a:rPr>
                        <a:t>27.8822</a:t>
                      </a:r>
                      <a:endParaRPr lang="en-IN" sz="5400" dirty="0">
                        <a:effectLst/>
                        <a:latin typeface="Heebo" panose="020B0604020202020204" charset="-79"/>
                        <a:cs typeface="Heebo" panose="020B0604020202020204" charset="-79"/>
                      </a:endParaRPr>
                    </a:p>
                  </a:txBody>
                  <a:tcPr marL="6350" marR="6350" marT="63500" marB="635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400" b="0" i="0" u="none" strike="noStrike">
                          <a:solidFill>
                            <a:srgbClr val="000000"/>
                          </a:solidFill>
                          <a:effectLst/>
                          <a:latin typeface="Heebo" panose="020B0604020202020204" charset="-79"/>
                          <a:cs typeface="Heebo" panose="020B0604020202020204" charset="-79"/>
                        </a:rPr>
                        <a:t>0.01150</a:t>
                      </a:r>
                      <a:endParaRPr lang="en-IN" sz="5400">
                        <a:effectLst/>
                        <a:latin typeface="Heebo" panose="020B0604020202020204" charset="-79"/>
                        <a:cs typeface="Heebo" panose="020B0604020202020204" charset="-79"/>
                      </a:endParaRPr>
                    </a:p>
                  </a:txBody>
                  <a:tcPr marL="6350" marR="6350" marT="63500" marB="635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400" b="0" i="0" u="none" strike="noStrike">
                          <a:solidFill>
                            <a:srgbClr val="000000"/>
                          </a:solidFill>
                          <a:effectLst/>
                          <a:latin typeface="Heebo" panose="020B0604020202020204" charset="-79"/>
                          <a:cs typeface="Heebo" panose="020B0604020202020204" charset="-79"/>
                        </a:rPr>
                        <a:t>2424.42</a:t>
                      </a:r>
                      <a:endParaRPr lang="en-IN" sz="5400">
                        <a:effectLst/>
                        <a:latin typeface="Heebo" panose="020B0604020202020204" charset="-79"/>
                        <a:cs typeface="Heebo" panose="020B0604020202020204" charset="-79"/>
                      </a:endParaRPr>
                    </a:p>
                  </a:txBody>
                  <a:tcPr marL="6350" marR="6350" marT="63500" marB="635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Heebo" panose="020B0604020202020204" charset="-79"/>
                          <a:cs typeface="Heebo" panose="020B0604020202020204" charset="-79"/>
                        </a:rPr>
                        <a:t>33.9106</a:t>
                      </a:r>
                      <a:endParaRPr lang="en-IN" sz="5400" dirty="0">
                        <a:effectLst/>
                        <a:latin typeface="Heebo" panose="020B0604020202020204" charset="-79"/>
                        <a:cs typeface="Heebo" panose="020B0604020202020204" charset="-79"/>
                      </a:endParaRPr>
                    </a:p>
                  </a:txBody>
                  <a:tcPr marL="6350" marR="6350" marT="63500" marB="635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Heebo" panose="020B0604020202020204" charset="-79"/>
                          <a:cs typeface="Heebo" panose="020B0604020202020204" charset="-79"/>
                        </a:rPr>
                        <a:t>0.6542</a:t>
                      </a:r>
                      <a:endParaRPr lang="en-IN" sz="5400" dirty="0">
                        <a:effectLst/>
                        <a:latin typeface="Heebo" panose="020B0604020202020204" charset="-79"/>
                        <a:cs typeface="Heebo" panose="020B0604020202020204" charset="-79"/>
                      </a:endParaRPr>
                    </a:p>
                  </a:txBody>
                  <a:tcPr marL="6350" marR="6350" marT="63500" marB="635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Heebo" panose="020B0604020202020204" charset="-79"/>
                          <a:cs typeface="Heebo" panose="020B0604020202020204" charset="-79"/>
                        </a:rPr>
                        <a:t>51.8287</a:t>
                      </a:r>
                      <a:endParaRPr lang="en-IN" sz="5400" dirty="0">
                        <a:effectLst/>
                        <a:latin typeface="Heebo" panose="020B0604020202020204" charset="-79"/>
                        <a:cs typeface="Heebo" panose="020B0604020202020204" charset="-79"/>
                      </a:endParaRPr>
                    </a:p>
                  </a:txBody>
                  <a:tcPr marL="6350" marR="6350" marT="63500" marB="635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4000"/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7199475" y="974080"/>
            <a:ext cx="10129923" cy="1737969"/>
            <a:chOff x="-822836" y="0"/>
            <a:chExt cx="13506564" cy="231729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2683728" cy="2282428"/>
            </a:xfrm>
            <a:custGeom>
              <a:avLst/>
              <a:gdLst/>
              <a:ahLst/>
              <a:cxnLst/>
              <a:rect l="l" t="t" r="r" b="b"/>
              <a:pathLst>
                <a:path w="12683728" h="2282428">
                  <a:moveTo>
                    <a:pt x="0" y="0"/>
                  </a:moveTo>
                  <a:lnTo>
                    <a:pt x="12683728" y="0"/>
                  </a:lnTo>
                  <a:lnTo>
                    <a:pt x="12683728" y="2282428"/>
                  </a:lnTo>
                  <a:lnTo>
                    <a:pt x="0" y="228242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-822836" y="6289"/>
              <a:ext cx="12683728" cy="231100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687"/>
                </a:lnSpc>
              </a:pPr>
              <a:r>
                <a:rPr lang="en-US" sz="5400" b="1" dirty="0">
                  <a:solidFill>
                    <a:srgbClr val="152D47"/>
                  </a:solidFill>
                  <a:latin typeface="Crimson Pro Bold"/>
                  <a:ea typeface="Crimson Pro Bold"/>
                  <a:cs typeface="Crimson Pro Bold"/>
                  <a:sym typeface="Crimson Pro Bold"/>
                </a:rPr>
                <a:t>Attack </a:t>
              </a:r>
              <a:r>
                <a:rPr lang="en-US" sz="5400" b="1" dirty="0" smtClean="0">
                  <a:solidFill>
                    <a:srgbClr val="152D47"/>
                  </a:solidFill>
                  <a:latin typeface="Crimson Pro Bold"/>
                  <a:ea typeface="Crimson Pro Bold"/>
                  <a:cs typeface="Crimson Pro Bold"/>
                  <a:sym typeface="Crimson Pro Bold"/>
                </a:rPr>
                <a:t>Simulation:</a:t>
              </a:r>
            </a:p>
            <a:p>
              <a:pPr algn="l">
                <a:lnSpc>
                  <a:spcPts val="6687"/>
                </a:lnSpc>
              </a:pPr>
              <a:r>
                <a:rPr lang="en-US" sz="5400" b="1" dirty="0" smtClean="0">
                  <a:solidFill>
                    <a:srgbClr val="152D47"/>
                  </a:solidFill>
                  <a:latin typeface="Crimson Pro Bold"/>
                  <a:ea typeface="Crimson Pro Bold"/>
                  <a:cs typeface="Crimson Pro Bold"/>
                  <a:sym typeface="Crimson Pro Bold"/>
                </a:rPr>
                <a:t>Salt-and-Pepper </a:t>
              </a:r>
              <a:r>
                <a:rPr lang="en-US" sz="5400" b="1" dirty="0">
                  <a:solidFill>
                    <a:srgbClr val="152D47"/>
                  </a:solidFill>
                  <a:latin typeface="Crimson Pro Bold"/>
                  <a:ea typeface="Crimson Pro Bold"/>
                  <a:cs typeface="Crimson Pro Bold"/>
                  <a:sym typeface="Crimson Pro Bold"/>
                </a:rPr>
                <a:t>Noise Attack</a:t>
              </a:r>
            </a:p>
          </p:txBody>
        </p:sp>
      </p:grpSp>
      <p:sp>
        <p:nvSpPr>
          <p:cNvPr id="6" name="Freeform 6"/>
          <p:cNvSpPr/>
          <p:nvPr/>
        </p:nvSpPr>
        <p:spPr>
          <a:xfrm>
            <a:off x="6191094" y="2968559"/>
            <a:ext cx="11529558" cy="3036877"/>
          </a:xfrm>
          <a:custGeom>
            <a:avLst/>
            <a:gdLst/>
            <a:ahLst/>
            <a:cxnLst/>
            <a:rect l="l" t="t" r="r" b="b"/>
            <a:pathLst>
              <a:path w="11529558" h="3036877">
                <a:moveTo>
                  <a:pt x="0" y="0"/>
                </a:moveTo>
                <a:lnTo>
                  <a:pt x="11529558" y="0"/>
                </a:lnTo>
                <a:lnTo>
                  <a:pt x="11529558" y="3036876"/>
                </a:lnTo>
                <a:lnTo>
                  <a:pt x="0" y="303687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709" t="-256" r="-106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6191094" y="6470867"/>
            <a:ext cx="11529558" cy="2973246"/>
          </a:xfrm>
          <a:custGeom>
            <a:avLst/>
            <a:gdLst/>
            <a:ahLst/>
            <a:cxnLst/>
            <a:rect l="l" t="t" r="r" b="b"/>
            <a:pathLst>
              <a:path w="11529558" h="2973246">
                <a:moveTo>
                  <a:pt x="0" y="0"/>
                </a:moveTo>
                <a:lnTo>
                  <a:pt x="11529558" y="0"/>
                </a:lnTo>
                <a:lnTo>
                  <a:pt x="11529558" y="2973246"/>
                </a:lnTo>
                <a:lnTo>
                  <a:pt x="0" y="297324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r="-404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366797" y="3202571"/>
            <a:ext cx="4956139" cy="3811310"/>
          </a:xfrm>
          <a:custGeom>
            <a:avLst/>
            <a:gdLst/>
            <a:ahLst/>
            <a:cxnLst/>
            <a:rect l="l" t="t" r="r" b="b"/>
            <a:pathLst>
              <a:path w="4956139" h="3811310">
                <a:moveTo>
                  <a:pt x="0" y="0"/>
                </a:moveTo>
                <a:lnTo>
                  <a:pt x="4956139" y="0"/>
                </a:lnTo>
                <a:lnTo>
                  <a:pt x="4956139" y="3811310"/>
                </a:lnTo>
                <a:lnTo>
                  <a:pt x="0" y="381131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3737" t="-1165"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219200" y="7185099"/>
            <a:ext cx="2505993" cy="320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57"/>
              </a:lnSpc>
              <a:spcBef>
                <a:spcPct val="0"/>
              </a:spcBef>
            </a:pPr>
            <a:r>
              <a:rPr lang="en-US" sz="1975" b="1" dirty="0">
                <a:solidFill>
                  <a:srgbClr val="000000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 </a:t>
            </a:r>
            <a:r>
              <a:rPr lang="en-US" sz="1975" b="1" dirty="0" smtClean="0">
                <a:solidFill>
                  <a:srgbClr val="000000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Original </a:t>
            </a:r>
            <a:r>
              <a:rPr lang="en-US" sz="1975" b="1" dirty="0">
                <a:solidFill>
                  <a:srgbClr val="000000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L</a:t>
            </a:r>
            <a:r>
              <a:rPr lang="en-US" sz="1975" b="1" dirty="0" smtClean="0">
                <a:solidFill>
                  <a:srgbClr val="000000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ungs </a:t>
            </a:r>
            <a:r>
              <a:rPr lang="en-US" sz="1975" b="1" dirty="0">
                <a:solidFill>
                  <a:srgbClr val="000000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I</a:t>
            </a:r>
            <a:r>
              <a:rPr lang="en-US" sz="1975" b="1" dirty="0" smtClean="0">
                <a:solidFill>
                  <a:srgbClr val="000000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mage</a:t>
            </a:r>
            <a:endParaRPr lang="en-US" sz="1975" b="1" dirty="0">
              <a:solidFill>
                <a:srgbClr val="000000"/>
              </a:solidFill>
              <a:latin typeface="Crimson Pro Bold"/>
              <a:ea typeface="Crimson Pro Bold"/>
              <a:cs typeface="Crimson Pro Bold"/>
              <a:sym typeface="Crimson Pro Bold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76600" y="1768614"/>
            <a:ext cx="12649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 b="1" dirty="0">
                <a:solidFill>
                  <a:srgbClr val="152D47"/>
                </a:solidFill>
                <a:latin typeface="Crimson Pro Bold" panose="020B0604020202020204" charset="0"/>
              </a:rPr>
              <a:t>Salt Noise </a:t>
            </a:r>
            <a:r>
              <a:rPr lang="en-IN" sz="4000" b="1" dirty="0" smtClean="0">
                <a:solidFill>
                  <a:srgbClr val="152D47"/>
                </a:solidFill>
                <a:latin typeface="Crimson Pro Bold" panose="020B0604020202020204" charset="0"/>
              </a:rPr>
              <a:t>&amp; Paper Attack </a:t>
            </a:r>
            <a:r>
              <a:rPr lang="en-IN" sz="4000" b="1" dirty="0">
                <a:solidFill>
                  <a:srgbClr val="152D47"/>
                </a:solidFill>
                <a:latin typeface="Crimson Pro Bold" panose="020B0604020202020204" charset="0"/>
              </a:rPr>
              <a:t>:- PSNR, SSIM, </a:t>
            </a:r>
            <a:r>
              <a:rPr lang="en-IN" sz="4000" b="1" dirty="0" smtClean="0">
                <a:solidFill>
                  <a:srgbClr val="152D47"/>
                </a:solidFill>
                <a:latin typeface="Crimson Pro Bold" panose="020B0604020202020204" charset="0"/>
              </a:rPr>
              <a:t>Preference Value</a:t>
            </a:r>
            <a:endParaRPr lang="en-IN" sz="4000" b="1" dirty="0">
              <a:solidFill>
                <a:srgbClr val="152D47"/>
              </a:solidFill>
              <a:latin typeface="Crimson Pro Bold" panose="020B0604020202020204" charset="0"/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1462833"/>
              </p:ext>
            </p:extLst>
          </p:nvPr>
        </p:nvGraphicFramePr>
        <p:xfrm>
          <a:off x="3276600" y="3543300"/>
          <a:ext cx="12757231" cy="4937760"/>
        </p:xfrm>
        <a:graphic>
          <a:graphicData uri="http://schemas.openxmlformats.org/drawingml/2006/table">
            <a:tbl>
              <a:tblPr/>
              <a:tblGrid>
                <a:gridCol w="960246"/>
                <a:gridCol w="1087438"/>
                <a:gridCol w="1198563"/>
                <a:gridCol w="1198563"/>
                <a:gridCol w="1149621"/>
                <a:gridCol w="1198563"/>
                <a:gridCol w="1198563"/>
                <a:gridCol w="1184274"/>
                <a:gridCol w="1198563"/>
                <a:gridCol w="1198563"/>
                <a:gridCol w="1184274"/>
              </a:tblGrid>
              <a:tr h="771609">
                <a:tc rowSpan="2"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Heebo" panose="020B0604020202020204" charset="-79"/>
                          <a:cs typeface="Heebo" panose="020B0604020202020204" charset="-79"/>
                        </a:rPr>
                        <a:t>Image</a:t>
                      </a:r>
                      <a:endParaRPr lang="en-IN" sz="2400" dirty="0">
                        <a:effectLst/>
                        <a:latin typeface="Heebo" panose="020B0604020202020204" charset="-79"/>
                        <a:cs typeface="Heebo" panose="020B0604020202020204" charset="-79"/>
                      </a:endParaRPr>
                    </a:p>
                  </a:txBody>
                  <a:tcPr marL="6350" marR="6350" marT="63500" marB="635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Heebo" panose="020B0604020202020204" charset="-79"/>
                          <a:cs typeface="Heebo" panose="020B0604020202020204" charset="-79"/>
                        </a:rPr>
                        <a:t>PRNG</a:t>
                      </a:r>
                      <a:endParaRPr lang="en-IN" sz="2400" dirty="0">
                        <a:effectLst/>
                        <a:latin typeface="Heebo" panose="020B0604020202020204" charset="-79"/>
                        <a:cs typeface="Heebo" panose="020B0604020202020204" charset="-79"/>
                      </a:endParaRPr>
                    </a:p>
                  </a:txBody>
                  <a:tcPr marL="6350" marR="6350" marT="63500" marB="635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400" b="1" i="0" u="none" strike="noStrike">
                          <a:solidFill>
                            <a:srgbClr val="000000"/>
                          </a:solidFill>
                          <a:effectLst/>
                          <a:latin typeface="Heebo" panose="020B0604020202020204" charset="-79"/>
                          <a:cs typeface="Heebo" panose="020B0604020202020204" charset="-79"/>
                        </a:rPr>
                        <a:t>Gray -  Encrypt -1</a:t>
                      </a:r>
                      <a:endParaRPr lang="en-IN" sz="2400">
                        <a:effectLst/>
                        <a:latin typeface="Heebo" panose="020B0604020202020204" charset="-79"/>
                        <a:cs typeface="Heebo" panose="020B0604020202020204" charset="-79"/>
                      </a:endParaRPr>
                    </a:p>
                  </a:txBody>
                  <a:tcPr marL="6350" marR="6350" marT="63500" marB="635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400" b="1" i="0" u="none" strike="noStrike">
                          <a:solidFill>
                            <a:srgbClr val="000000"/>
                          </a:solidFill>
                          <a:effectLst/>
                          <a:latin typeface="Heebo" panose="020B0604020202020204" charset="-79"/>
                          <a:cs typeface="Heebo" panose="020B0604020202020204" charset="-79"/>
                        </a:rPr>
                        <a:t>Encrypt  - Decrypt-2</a:t>
                      </a:r>
                      <a:endParaRPr lang="en-IN" sz="2400">
                        <a:effectLst/>
                        <a:latin typeface="Heebo" panose="020B0604020202020204" charset="-79"/>
                        <a:cs typeface="Heebo" panose="020B0604020202020204" charset="-79"/>
                      </a:endParaRPr>
                    </a:p>
                  </a:txBody>
                  <a:tcPr marL="6350" marR="6350" marT="63500" marB="635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400" b="1" i="0" u="none" strike="noStrike">
                          <a:solidFill>
                            <a:srgbClr val="000000"/>
                          </a:solidFill>
                          <a:effectLst/>
                          <a:latin typeface="Heebo" panose="020B0604020202020204" charset="-79"/>
                          <a:cs typeface="Heebo" panose="020B0604020202020204" charset="-79"/>
                        </a:rPr>
                        <a:t>  Gray – Decrypt -3</a:t>
                      </a:r>
                      <a:endParaRPr lang="en-IN" sz="2400">
                        <a:effectLst/>
                        <a:latin typeface="Heebo" panose="020B0604020202020204" charset="-79"/>
                        <a:cs typeface="Heebo" panose="020B0604020202020204" charset="-79"/>
                      </a:endParaRPr>
                    </a:p>
                  </a:txBody>
                  <a:tcPr marL="6350" marR="6350" marT="63500" marB="635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</a:tr>
              <a:tr h="1238095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Heebo" panose="020B0604020202020204" charset="-79"/>
                          <a:cs typeface="Heebo" panose="020B0604020202020204" charset="-79"/>
                        </a:rPr>
                        <a:t>PSNR</a:t>
                      </a:r>
                      <a:endParaRPr lang="en-IN" sz="2400" dirty="0">
                        <a:effectLst/>
                        <a:latin typeface="Heebo" panose="020B0604020202020204" charset="-79"/>
                        <a:cs typeface="Heebo" panose="020B0604020202020204" charset="-79"/>
                      </a:endParaRPr>
                    </a:p>
                  </a:txBody>
                  <a:tcPr marL="6350" marR="6350" marT="63500" marB="635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Heebo" panose="020B0604020202020204" charset="-79"/>
                          <a:cs typeface="Heebo" panose="020B0604020202020204" charset="-79"/>
                        </a:rPr>
                        <a:t>SSIM</a:t>
                      </a:r>
                      <a:endParaRPr lang="en-IN" sz="2400" dirty="0">
                        <a:effectLst/>
                        <a:latin typeface="Heebo" panose="020B0604020202020204" charset="-79"/>
                        <a:cs typeface="Heebo" panose="020B0604020202020204" charset="-79"/>
                      </a:endParaRPr>
                    </a:p>
                  </a:txBody>
                  <a:tcPr marL="6350" marR="6350" marT="63500" marB="635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Heebo" panose="020B0604020202020204" charset="-79"/>
                          <a:cs typeface="Heebo" panose="020B0604020202020204" charset="-79"/>
                        </a:rPr>
                        <a:t>PREFERENCE</a:t>
                      </a:r>
                      <a:endParaRPr lang="en-IN" sz="2400" dirty="0">
                        <a:effectLst/>
                        <a:latin typeface="Heebo" panose="020B0604020202020204" charset="-79"/>
                        <a:cs typeface="Heebo" panose="020B0604020202020204" charset="-79"/>
                      </a:endParaRPr>
                    </a:p>
                  </a:txBody>
                  <a:tcPr marL="6350" marR="6350" marT="63500" marB="635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Heebo" panose="020B0604020202020204" charset="-79"/>
                          <a:cs typeface="Heebo" panose="020B0604020202020204" charset="-79"/>
                        </a:rPr>
                        <a:t>PSNR</a:t>
                      </a:r>
                      <a:endParaRPr lang="en-IN" sz="2400" dirty="0">
                        <a:effectLst/>
                        <a:latin typeface="Heebo" panose="020B0604020202020204" charset="-79"/>
                        <a:cs typeface="Heebo" panose="020B0604020202020204" charset="-79"/>
                      </a:endParaRPr>
                    </a:p>
                  </a:txBody>
                  <a:tcPr marL="6350" marR="6350" marT="63500" marB="635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Heebo" panose="020B0604020202020204" charset="-79"/>
                          <a:cs typeface="Heebo" panose="020B0604020202020204" charset="-79"/>
                        </a:rPr>
                        <a:t>SSIM</a:t>
                      </a:r>
                      <a:endParaRPr lang="en-IN" sz="2400" dirty="0">
                        <a:effectLst/>
                        <a:latin typeface="Heebo" panose="020B0604020202020204" charset="-79"/>
                        <a:cs typeface="Heebo" panose="020B0604020202020204" charset="-79"/>
                      </a:endParaRPr>
                    </a:p>
                  </a:txBody>
                  <a:tcPr marL="6350" marR="6350" marT="63500" marB="635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Heebo" panose="020B0604020202020204" charset="-79"/>
                          <a:cs typeface="Heebo" panose="020B0604020202020204" charset="-79"/>
                        </a:rPr>
                        <a:t>PREFERENCE</a:t>
                      </a:r>
                      <a:endParaRPr lang="en-IN" sz="2400" dirty="0">
                        <a:effectLst/>
                        <a:latin typeface="Heebo" panose="020B0604020202020204" charset="-79"/>
                        <a:cs typeface="Heebo" panose="020B0604020202020204" charset="-79"/>
                      </a:endParaRPr>
                    </a:p>
                  </a:txBody>
                  <a:tcPr marL="6350" marR="6350" marT="63500" marB="635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Heebo" panose="020B0604020202020204" charset="-79"/>
                          <a:cs typeface="Heebo" panose="020B0604020202020204" charset="-79"/>
                        </a:rPr>
                        <a:t>PSNR</a:t>
                      </a:r>
                      <a:endParaRPr lang="en-IN" sz="2400" dirty="0">
                        <a:effectLst/>
                        <a:latin typeface="Heebo" panose="020B0604020202020204" charset="-79"/>
                        <a:cs typeface="Heebo" panose="020B0604020202020204" charset="-79"/>
                      </a:endParaRPr>
                    </a:p>
                  </a:txBody>
                  <a:tcPr marL="6350" marR="6350" marT="63500" marB="635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Heebo" panose="020B0604020202020204" charset="-79"/>
                          <a:cs typeface="Heebo" panose="020B0604020202020204" charset="-79"/>
                        </a:rPr>
                        <a:t>SSIM</a:t>
                      </a:r>
                      <a:endParaRPr lang="en-IN" sz="2400" dirty="0">
                        <a:effectLst/>
                        <a:latin typeface="Heebo" panose="020B0604020202020204" charset="-79"/>
                        <a:cs typeface="Heebo" panose="020B0604020202020204" charset="-79"/>
                      </a:endParaRPr>
                    </a:p>
                  </a:txBody>
                  <a:tcPr marL="6350" marR="6350" marT="63500" marB="635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Heebo" panose="020B0604020202020204" charset="-79"/>
                          <a:cs typeface="Heebo" panose="020B0604020202020204" charset="-79"/>
                        </a:rPr>
                        <a:t>PREFERENCE</a:t>
                      </a:r>
                      <a:endParaRPr lang="en-IN" sz="2400" dirty="0">
                        <a:effectLst/>
                        <a:latin typeface="Heebo" panose="020B0604020202020204" charset="-79"/>
                        <a:cs typeface="Heebo" panose="020B0604020202020204" charset="-79"/>
                      </a:endParaRPr>
                    </a:p>
                  </a:txBody>
                  <a:tcPr marL="6350" marR="6350" marT="63500" marB="635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71609">
                <a:tc rowSpan="4"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Heebo" panose="020B0604020202020204" charset="-79"/>
                          <a:cs typeface="Heebo" panose="020B0604020202020204" charset="-79"/>
                        </a:rPr>
                        <a:t>Chest</a:t>
                      </a:r>
                      <a:endParaRPr lang="en-IN" sz="2400" dirty="0">
                        <a:effectLst/>
                        <a:latin typeface="Heebo" panose="020B0604020202020204" charset="-79"/>
                        <a:cs typeface="Heebo" panose="020B0604020202020204" charset="-79"/>
                      </a:endParaRPr>
                    </a:p>
                  </a:txBody>
                  <a:tcPr marL="6350" marR="6350" marT="63500" marB="635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Heebo" panose="020B0604020202020204" charset="-79"/>
                          <a:cs typeface="Heebo" panose="020B0604020202020204" charset="-79"/>
                        </a:rPr>
                        <a:t>MT</a:t>
                      </a:r>
                      <a:endParaRPr lang="en-IN" sz="2400" dirty="0">
                        <a:effectLst/>
                        <a:latin typeface="Heebo" panose="020B0604020202020204" charset="-79"/>
                        <a:cs typeface="Heebo" panose="020B0604020202020204" charset="-79"/>
                      </a:endParaRPr>
                    </a:p>
                  </a:txBody>
                  <a:tcPr marL="6350" marR="6350" marT="63500" marB="635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Heebo" panose="020B0604020202020204" charset="-79"/>
                          <a:cs typeface="Heebo" panose="020B0604020202020204" charset="-79"/>
                        </a:rPr>
                        <a:t>28.0964</a:t>
                      </a:r>
                      <a:endParaRPr lang="en-IN" sz="2400" dirty="0">
                        <a:effectLst/>
                        <a:latin typeface="Heebo" panose="020B0604020202020204" charset="-79"/>
                        <a:cs typeface="Heebo" panose="020B0604020202020204" charset="-79"/>
                      </a:endParaRPr>
                    </a:p>
                  </a:txBody>
                  <a:tcPr marL="6350" marR="6350" marT="63500" marB="635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Heebo" panose="020B0604020202020204" charset="-79"/>
                          <a:cs typeface="Heebo" panose="020B0604020202020204" charset="-79"/>
                        </a:rPr>
                        <a:t>0.02068</a:t>
                      </a:r>
                      <a:endParaRPr lang="en-IN" sz="2400" dirty="0">
                        <a:effectLst/>
                        <a:latin typeface="Heebo" panose="020B0604020202020204" charset="-79"/>
                        <a:cs typeface="Heebo" panose="020B0604020202020204" charset="-79"/>
                      </a:endParaRPr>
                    </a:p>
                  </a:txBody>
                  <a:tcPr marL="6350" marR="6350" marT="63500" marB="635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Heebo" panose="020B0604020202020204" charset="-79"/>
                          <a:cs typeface="Heebo" panose="020B0604020202020204" charset="-79"/>
                        </a:rPr>
                        <a:t>1358.20</a:t>
                      </a:r>
                      <a:endParaRPr lang="en-IN" sz="2400" dirty="0">
                        <a:effectLst/>
                        <a:latin typeface="Heebo" panose="020B0604020202020204" charset="-79"/>
                        <a:cs typeface="Heebo" panose="020B0604020202020204" charset="-79"/>
                      </a:endParaRPr>
                    </a:p>
                  </a:txBody>
                  <a:tcPr marL="6350" marR="6350" marT="63500" marB="635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400" b="0" i="0" u="none" strike="noStrike">
                          <a:solidFill>
                            <a:srgbClr val="000000"/>
                          </a:solidFill>
                          <a:effectLst/>
                          <a:latin typeface="Heebo" panose="020B0604020202020204" charset="-79"/>
                          <a:cs typeface="Heebo" panose="020B0604020202020204" charset="-79"/>
                        </a:rPr>
                        <a:t>27.8298</a:t>
                      </a:r>
                      <a:endParaRPr lang="en-IN" sz="2400">
                        <a:effectLst/>
                        <a:latin typeface="Heebo" panose="020B0604020202020204" charset="-79"/>
                        <a:cs typeface="Heebo" panose="020B0604020202020204" charset="-79"/>
                      </a:endParaRPr>
                    </a:p>
                  </a:txBody>
                  <a:tcPr marL="6350" marR="6350" marT="63500" marB="635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400" b="0" i="0" u="none" strike="noStrike">
                          <a:solidFill>
                            <a:srgbClr val="000000"/>
                          </a:solidFill>
                          <a:effectLst/>
                          <a:latin typeface="Heebo" panose="020B0604020202020204" charset="-79"/>
                          <a:cs typeface="Heebo" panose="020B0604020202020204" charset="-79"/>
                        </a:rPr>
                        <a:t>0.03687</a:t>
                      </a:r>
                      <a:endParaRPr lang="en-IN" sz="2400">
                        <a:effectLst/>
                        <a:latin typeface="Heebo" panose="020B0604020202020204" charset="-79"/>
                        <a:cs typeface="Heebo" panose="020B0604020202020204" charset="-79"/>
                      </a:endParaRPr>
                    </a:p>
                  </a:txBody>
                  <a:tcPr marL="6350" marR="6350" marT="63500" marB="635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400" b="0" i="0" u="none" strike="noStrike">
                          <a:solidFill>
                            <a:srgbClr val="000000"/>
                          </a:solidFill>
                          <a:effectLst/>
                          <a:latin typeface="Heebo" panose="020B0604020202020204" charset="-79"/>
                          <a:cs typeface="Heebo" panose="020B0604020202020204" charset="-79"/>
                        </a:rPr>
                        <a:t>754.68</a:t>
                      </a:r>
                      <a:endParaRPr lang="en-IN" sz="2400">
                        <a:effectLst/>
                        <a:latin typeface="Heebo" panose="020B0604020202020204" charset="-79"/>
                        <a:cs typeface="Heebo" panose="020B0604020202020204" charset="-79"/>
                      </a:endParaRPr>
                    </a:p>
                  </a:txBody>
                  <a:tcPr marL="6350" marR="6350" marT="63500" marB="635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400" b="0" i="0" u="none" strike="noStrike">
                          <a:solidFill>
                            <a:srgbClr val="000000"/>
                          </a:solidFill>
                          <a:effectLst/>
                          <a:latin typeface="Heebo" panose="020B0604020202020204" charset="-79"/>
                          <a:cs typeface="Heebo" panose="020B0604020202020204" charset="-79"/>
                        </a:rPr>
                        <a:t>27.6559</a:t>
                      </a:r>
                      <a:endParaRPr lang="en-IN" sz="2400">
                        <a:effectLst/>
                        <a:latin typeface="Heebo" panose="020B0604020202020204" charset="-79"/>
                        <a:cs typeface="Heebo" panose="020B0604020202020204" charset="-79"/>
                      </a:endParaRPr>
                    </a:p>
                  </a:txBody>
                  <a:tcPr marL="6350" marR="6350" marT="63500" marB="635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Heebo" panose="020B0604020202020204" charset="-79"/>
                          <a:cs typeface="Heebo" panose="020B0604020202020204" charset="-79"/>
                        </a:rPr>
                        <a:t>0.06864</a:t>
                      </a:r>
                      <a:endParaRPr lang="en-IN" sz="2400" dirty="0">
                        <a:effectLst/>
                        <a:latin typeface="Heebo" panose="020B0604020202020204" charset="-79"/>
                        <a:cs typeface="Heebo" panose="020B0604020202020204" charset="-79"/>
                      </a:endParaRPr>
                    </a:p>
                  </a:txBody>
                  <a:tcPr marL="6350" marR="6350" marT="63500" marB="635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400" b="0" i="0" u="none" strike="noStrike">
                          <a:solidFill>
                            <a:srgbClr val="000000"/>
                          </a:solidFill>
                          <a:effectLst/>
                          <a:latin typeface="Heebo" panose="020B0604020202020204" charset="-79"/>
                          <a:cs typeface="Heebo" panose="020B0604020202020204" charset="-79"/>
                        </a:rPr>
                        <a:t>402.89</a:t>
                      </a:r>
                      <a:endParaRPr lang="en-IN" sz="2400">
                        <a:effectLst/>
                        <a:latin typeface="Heebo" panose="020B0604020202020204" charset="-79"/>
                        <a:cs typeface="Heebo" panose="020B0604020202020204" charset="-79"/>
                      </a:endParaRPr>
                    </a:p>
                  </a:txBody>
                  <a:tcPr marL="6350" marR="6350" marT="63500" marB="635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71609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Heebo" panose="020B0604020202020204" charset="-79"/>
                          <a:cs typeface="Heebo" panose="020B0604020202020204" charset="-79"/>
                        </a:rPr>
                        <a:t>DSMFT</a:t>
                      </a:r>
                      <a:endParaRPr lang="en-IN" sz="2400" dirty="0">
                        <a:effectLst/>
                        <a:latin typeface="Heebo" panose="020B0604020202020204" charset="-79"/>
                        <a:cs typeface="Heebo" panose="020B0604020202020204" charset="-79"/>
                      </a:endParaRPr>
                    </a:p>
                  </a:txBody>
                  <a:tcPr marL="6350" marR="6350" marT="63500" marB="635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Heebo" panose="020B0604020202020204" charset="-79"/>
                          <a:cs typeface="Heebo" panose="020B0604020202020204" charset="-79"/>
                        </a:rPr>
                        <a:t>28.0845</a:t>
                      </a:r>
                      <a:endParaRPr lang="en-IN" sz="2400" dirty="0">
                        <a:effectLst/>
                        <a:latin typeface="Heebo" panose="020B0604020202020204" charset="-79"/>
                        <a:cs typeface="Heebo" panose="020B0604020202020204" charset="-79"/>
                      </a:endParaRPr>
                    </a:p>
                  </a:txBody>
                  <a:tcPr marL="6350" marR="6350" marT="63500" marB="635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Heebo" panose="020B0604020202020204" charset="-79"/>
                          <a:cs typeface="Heebo" panose="020B0604020202020204" charset="-79"/>
                        </a:rPr>
                        <a:t>0.01937</a:t>
                      </a:r>
                      <a:endParaRPr lang="en-IN" sz="2400" dirty="0">
                        <a:effectLst/>
                        <a:latin typeface="Heebo" panose="020B0604020202020204" charset="-79"/>
                        <a:cs typeface="Heebo" panose="020B0604020202020204" charset="-79"/>
                      </a:endParaRPr>
                    </a:p>
                  </a:txBody>
                  <a:tcPr marL="6350" marR="6350" marT="63500" marB="635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Heebo" panose="020B0604020202020204" charset="-79"/>
                          <a:cs typeface="Heebo" panose="020B0604020202020204" charset="-79"/>
                        </a:rPr>
                        <a:t>1449.51</a:t>
                      </a:r>
                      <a:endParaRPr lang="en-IN" sz="2400" dirty="0">
                        <a:effectLst/>
                        <a:latin typeface="Heebo" panose="020B0604020202020204" charset="-79"/>
                        <a:cs typeface="Heebo" panose="020B0604020202020204" charset="-79"/>
                      </a:endParaRPr>
                    </a:p>
                  </a:txBody>
                  <a:tcPr marL="6350" marR="6350" marT="63500" marB="635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Heebo" panose="020B0604020202020204" charset="-79"/>
                          <a:cs typeface="Heebo" panose="020B0604020202020204" charset="-79"/>
                        </a:rPr>
                        <a:t>27.8878</a:t>
                      </a:r>
                      <a:endParaRPr lang="en-IN" sz="2400" dirty="0">
                        <a:effectLst/>
                        <a:latin typeface="Heebo" panose="020B0604020202020204" charset="-79"/>
                        <a:cs typeface="Heebo" panose="020B0604020202020204" charset="-79"/>
                      </a:endParaRPr>
                    </a:p>
                  </a:txBody>
                  <a:tcPr marL="6350" marR="6350" marT="63500" marB="635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Heebo" panose="020B0604020202020204" charset="-79"/>
                          <a:cs typeface="Heebo" panose="020B0604020202020204" charset="-79"/>
                        </a:rPr>
                        <a:t>0.0052</a:t>
                      </a:r>
                      <a:endParaRPr lang="en-IN" sz="2400" dirty="0">
                        <a:effectLst/>
                        <a:latin typeface="Heebo" panose="020B0604020202020204" charset="-79"/>
                        <a:cs typeface="Heebo" panose="020B0604020202020204" charset="-79"/>
                      </a:endParaRPr>
                    </a:p>
                  </a:txBody>
                  <a:tcPr marL="6350" marR="6350" marT="63500" marB="635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Heebo" panose="020B0604020202020204" charset="-79"/>
                          <a:cs typeface="Heebo" panose="020B0604020202020204" charset="-79"/>
                        </a:rPr>
                        <a:t>5285.39</a:t>
                      </a:r>
                      <a:endParaRPr lang="en-IN" sz="2400" dirty="0">
                        <a:effectLst/>
                        <a:latin typeface="Heebo" panose="020B0604020202020204" charset="-79"/>
                        <a:cs typeface="Heebo" panose="020B0604020202020204" charset="-79"/>
                      </a:endParaRPr>
                    </a:p>
                  </a:txBody>
                  <a:tcPr marL="6350" marR="6350" marT="63500" marB="635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Heebo" panose="020B0604020202020204" charset="-79"/>
                          <a:cs typeface="Heebo" panose="020B0604020202020204" charset="-79"/>
                        </a:rPr>
                        <a:t>27.8370</a:t>
                      </a:r>
                      <a:endParaRPr lang="en-IN" sz="2400" dirty="0">
                        <a:effectLst/>
                        <a:latin typeface="Heebo" panose="020B0604020202020204" charset="-79"/>
                        <a:cs typeface="Heebo" panose="020B0604020202020204" charset="-79"/>
                      </a:endParaRPr>
                    </a:p>
                  </a:txBody>
                  <a:tcPr marL="6350" marR="6350" marT="63500" marB="635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Heebo" panose="020B0604020202020204" charset="-79"/>
                          <a:cs typeface="Heebo" panose="020B0604020202020204" charset="-79"/>
                        </a:rPr>
                        <a:t>0.0400</a:t>
                      </a:r>
                      <a:endParaRPr lang="en-IN" sz="2400" dirty="0">
                        <a:effectLst/>
                        <a:latin typeface="Heebo" panose="020B0604020202020204" charset="-79"/>
                        <a:cs typeface="Heebo" panose="020B0604020202020204" charset="-79"/>
                      </a:endParaRPr>
                    </a:p>
                  </a:txBody>
                  <a:tcPr marL="6350" marR="6350" marT="63500" marB="635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Heebo" panose="020B0604020202020204" charset="-79"/>
                          <a:cs typeface="Heebo" panose="020B0604020202020204" charset="-79"/>
                        </a:rPr>
                        <a:t>695.714</a:t>
                      </a:r>
                      <a:endParaRPr lang="en-IN" sz="2400" dirty="0">
                        <a:effectLst/>
                        <a:latin typeface="Heebo" panose="020B0604020202020204" charset="-79"/>
                        <a:cs typeface="Heebo" panose="020B0604020202020204" charset="-79"/>
                      </a:endParaRPr>
                    </a:p>
                  </a:txBody>
                  <a:tcPr marL="6350" marR="6350" marT="63500" marB="635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13229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Heebo" panose="020B0604020202020204" charset="-79"/>
                          <a:cs typeface="Heebo" panose="020B0604020202020204" charset="-79"/>
                        </a:rPr>
                        <a:t>MRG</a:t>
                      </a:r>
                      <a:endParaRPr lang="en-IN" sz="2400" dirty="0">
                        <a:effectLst/>
                        <a:latin typeface="Heebo" panose="020B0604020202020204" charset="-79"/>
                        <a:cs typeface="Heebo" panose="020B0604020202020204" charset="-79"/>
                      </a:endParaRPr>
                    </a:p>
                  </a:txBody>
                  <a:tcPr marL="6350" marR="6350" marT="63500" marB="635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Heebo" panose="020B0604020202020204" charset="-79"/>
                          <a:cs typeface="Heebo" panose="020B0604020202020204" charset="-79"/>
                        </a:rPr>
                        <a:t>28.1034</a:t>
                      </a:r>
                      <a:endParaRPr lang="en-IN" sz="2400" dirty="0">
                        <a:effectLst/>
                        <a:latin typeface="Heebo" panose="020B0604020202020204" charset="-79"/>
                        <a:cs typeface="Heebo" panose="020B0604020202020204" charset="-79"/>
                      </a:endParaRPr>
                    </a:p>
                  </a:txBody>
                  <a:tcPr marL="6350" marR="6350" marT="63500" marB="635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Heebo" panose="020B0604020202020204" charset="-79"/>
                          <a:cs typeface="Heebo" panose="020B0604020202020204" charset="-79"/>
                        </a:rPr>
                        <a:t>0.02835</a:t>
                      </a:r>
                      <a:endParaRPr lang="en-IN" sz="2400" dirty="0">
                        <a:effectLst/>
                        <a:latin typeface="Heebo" panose="020B0604020202020204" charset="-79"/>
                        <a:cs typeface="Heebo" panose="020B0604020202020204" charset="-79"/>
                      </a:endParaRPr>
                    </a:p>
                  </a:txBody>
                  <a:tcPr marL="6350" marR="6350" marT="63500" marB="635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Heebo" panose="020B0604020202020204" charset="-79"/>
                          <a:cs typeface="Heebo" panose="020B0604020202020204" charset="-79"/>
                        </a:rPr>
                        <a:t>991.21</a:t>
                      </a:r>
                      <a:endParaRPr lang="en-IN" sz="2400" dirty="0">
                        <a:effectLst/>
                        <a:latin typeface="Heebo" panose="020B0604020202020204" charset="-79"/>
                        <a:cs typeface="Heebo" panose="020B0604020202020204" charset="-79"/>
                      </a:endParaRPr>
                    </a:p>
                  </a:txBody>
                  <a:tcPr marL="6350" marR="6350" marT="63500" marB="635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Heebo" panose="020B0604020202020204" charset="-79"/>
                          <a:cs typeface="Heebo" panose="020B0604020202020204" charset="-79"/>
                        </a:rPr>
                        <a:t>27.9067</a:t>
                      </a:r>
                      <a:endParaRPr lang="en-IN" sz="2400" dirty="0">
                        <a:effectLst/>
                        <a:latin typeface="Heebo" panose="020B0604020202020204" charset="-79"/>
                        <a:cs typeface="Heebo" panose="020B0604020202020204" charset="-79"/>
                      </a:endParaRPr>
                    </a:p>
                  </a:txBody>
                  <a:tcPr marL="6350" marR="6350" marT="63500" marB="635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Heebo" panose="020B0604020202020204" charset="-79"/>
                          <a:cs typeface="Heebo" panose="020B0604020202020204" charset="-79"/>
                        </a:rPr>
                        <a:t>0.0080</a:t>
                      </a:r>
                      <a:endParaRPr lang="en-IN" sz="2400" dirty="0">
                        <a:effectLst/>
                        <a:latin typeface="Heebo" panose="020B0604020202020204" charset="-79"/>
                        <a:cs typeface="Heebo" panose="020B0604020202020204" charset="-79"/>
                      </a:endParaRPr>
                    </a:p>
                  </a:txBody>
                  <a:tcPr marL="6350" marR="6350" marT="63500" marB="635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Heebo" panose="020B0604020202020204" charset="-79"/>
                          <a:cs typeface="Heebo" panose="020B0604020202020204" charset="-79"/>
                        </a:rPr>
                        <a:t>3445.50</a:t>
                      </a:r>
                      <a:endParaRPr lang="en-IN" sz="2400" dirty="0">
                        <a:effectLst/>
                        <a:latin typeface="Heebo" panose="020B0604020202020204" charset="-79"/>
                        <a:cs typeface="Heebo" panose="020B0604020202020204" charset="-79"/>
                      </a:endParaRPr>
                    </a:p>
                  </a:txBody>
                  <a:tcPr marL="6350" marR="6350" marT="63500" marB="635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Heebo" panose="020B0604020202020204" charset="-79"/>
                          <a:cs typeface="Heebo" panose="020B0604020202020204" charset="-79"/>
                        </a:rPr>
                        <a:t>27.8661</a:t>
                      </a:r>
                      <a:endParaRPr lang="en-IN" sz="2400" dirty="0">
                        <a:effectLst/>
                        <a:latin typeface="Heebo" panose="020B0604020202020204" charset="-79"/>
                        <a:cs typeface="Heebo" panose="020B0604020202020204" charset="-79"/>
                      </a:endParaRPr>
                    </a:p>
                  </a:txBody>
                  <a:tcPr marL="6350" marR="6350" marT="63500" marB="635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Heebo" panose="020B0604020202020204" charset="-79"/>
                          <a:cs typeface="Heebo" panose="020B0604020202020204" charset="-79"/>
                        </a:rPr>
                        <a:t>0.0414</a:t>
                      </a:r>
                      <a:endParaRPr lang="en-IN" sz="2400" dirty="0">
                        <a:effectLst/>
                        <a:latin typeface="Heebo" panose="020B0604020202020204" charset="-79"/>
                        <a:cs typeface="Heebo" panose="020B0604020202020204" charset="-79"/>
                      </a:endParaRPr>
                    </a:p>
                  </a:txBody>
                  <a:tcPr marL="6350" marR="6350" marT="63500" marB="635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Heebo" panose="020B0604020202020204" charset="-79"/>
                          <a:cs typeface="Heebo" panose="020B0604020202020204" charset="-79"/>
                        </a:rPr>
                        <a:t>671.85</a:t>
                      </a:r>
                      <a:endParaRPr lang="en-IN" sz="2400" dirty="0">
                        <a:effectLst/>
                        <a:latin typeface="Heebo" panose="020B0604020202020204" charset="-79"/>
                        <a:cs typeface="Heebo" panose="020B0604020202020204" charset="-79"/>
                      </a:endParaRPr>
                    </a:p>
                  </a:txBody>
                  <a:tcPr marL="6350" marR="6350" marT="63500" marB="635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71609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Heebo" panose="020B0604020202020204" charset="-79"/>
                          <a:cs typeface="Heebo" panose="020B0604020202020204" charset="-79"/>
                        </a:rPr>
                        <a:t>MLFG</a:t>
                      </a:r>
                      <a:endParaRPr lang="en-IN" sz="2400" dirty="0">
                        <a:effectLst/>
                        <a:latin typeface="Heebo" panose="020B0604020202020204" charset="-79"/>
                        <a:cs typeface="Heebo" panose="020B0604020202020204" charset="-79"/>
                      </a:endParaRPr>
                    </a:p>
                  </a:txBody>
                  <a:tcPr marL="6350" marR="6350" marT="63500" marB="635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400" b="0" i="0" u="none" strike="noStrike">
                          <a:solidFill>
                            <a:srgbClr val="000000"/>
                          </a:solidFill>
                          <a:effectLst/>
                          <a:latin typeface="Heebo" panose="020B0604020202020204" charset="-79"/>
                          <a:cs typeface="Heebo" panose="020B0604020202020204" charset="-79"/>
                        </a:rPr>
                        <a:t>28.1021</a:t>
                      </a:r>
                      <a:endParaRPr lang="en-IN" sz="2400">
                        <a:effectLst/>
                        <a:latin typeface="Heebo" panose="020B0604020202020204" charset="-79"/>
                        <a:cs typeface="Heebo" panose="020B0604020202020204" charset="-79"/>
                      </a:endParaRPr>
                    </a:p>
                  </a:txBody>
                  <a:tcPr marL="6350" marR="6350" marT="63500" marB="635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400" b="0" i="0" u="none" strike="noStrike">
                          <a:solidFill>
                            <a:srgbClr val="000000"/>
                          </a:solidFill>
                          <a:effectLst/>
                          <a:latin typeface="Heebo" panose="020B0604020202020204" charset="-79"/>
                          <a:cs typeface="Heebo" panose="020B0604020202020204" charset="-79"/>
                        </a:rPr>
                        <a:t>0.02833</a:t>
                      </a:r>
                      <a:endParaRPr lang="en-IN" sz="2400">
                        <a:effectLst/>
                        <a:latin typeface="Heebo" panose="020B0604020202020204" charset="-79"/>
                        <a:cs typeface="Heebo" panose="020B0604020202020204" charset="-79"/>
                      </a:endParaRPr>
                    </a:p>
                  </a:txBody>
                  <a:tcPr marL="6350" marR="6350" marT="63500" marB="635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400" b="0" i="0" u="none" strike="noStrike">
                          <a:solidFill>
                            <a:srgbClr val="000000"/>
                          </a:solidFill>
                          <a:effectLst/>
                          <a:latin typeface="Heebo" panose="020B0604020202020204" charset="-79"/>
                          <a:cs typeface="Heebo" panose="020B0604020202020204" charset="-79"/>
                        </a:rPr>
                        <a:t>991.66</a:t>
                      </a:r>
                      <a:endParaRPr lang="en-IN" sz="2400">
                        <a:effectLst/>
                        <a:latin typeface="Heebo" panose="020B0604020202020204" charset="-79"/>
                        <a:cs typeface="Heebo" panose="020B0604020202020204" charset="-79"/>
                      </a:endParaRPr>
                    </a:p>
                  </a:txBody>
                  <a:tcPr marL="6350" marR="6350" marT="63500" marB="635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400" b="0" i="0" u="none" strike="noStrike">
                          <a:solidFill>
                            <a:srgbClr val="000000"/>
                          </a:solidFill>
                          <a:effectLst/>
                          <a:latin typeface="Heebo" panose="020B0604020202020204" charset="-79"/>
                          <a:cs typeface="Heebo" panose="020B0604020202020204" charset="-79"/>
                        </a:rPr>
                        <a:t>27.8935</a:t>
                      </a:r>
                      <a:endParaRPr lang="en-IN" sz="2400">
                        <a:effectLst/>
                        <a:latin typeface="Heebo" panose="020B0604020202020204" charset="-79"/>
                        <a:cs typeface="Heebo" panose="020B0604020202020204" charset="-79"/>
                      </a:endParaRPr>
                    </a:p>
                  </a:txBody>
                  <a:tcPr marL="6350" marR="6350" marT="63500" marB="635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400" b="0" i="0" u="none" strike="noStrike">
                          <a:solidFill>
                            <a:srgbClr val="000000"/>
                          </a:solidFill>
                          <a:effectLst/>
                          <a:latin typeface="Heebo" panose="020B0604020202020204" charset="-79"/>
                          <a:cs typeface="Heebo" panose="020B0604020202020204" charset="-79"/>
                        </a:rPr>
                        <a:t>0.01159</a:t>
                      </a:r>
                      <a:endParaRPr lang="en-IN" sz="2400">
                        <a:effectLst/>
                        <a:latin typeface="Heebo" panose="020B0604020202020204" charset="-79"/>
                        <a:cs typeface="Heebo" panose="020B0604020202020204" charset="-79"/>
                      </a:endParaRPr>
                    </a:p>
                  </a:txBody>
                  <a:tcPr marL="6350" marR="6350" marT="63500" marB="635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400" b="0" i="0" u="none" strike="noStrike">
                          <a:solidFill>
                            <a:srgbClr val="000000"/>
                          </a:solidFill>
                          <a:effectLst/>
                          <a:latin typeface="Heebo" panose="020B0604020202020204" charset="-79"/>
                          <a:cs typeface="Heebo" panose="020B0604020202020204" charset="-79"/>
                        </a:rPr>
                        <a:t>2406.50</a:t>
                      </a:r>
                      <a:endParaRPr lang="en-IN" sz="2400">
                        <a:effectLst/>
                        <a:latin typeface="Heebo" panose="020B0604020202020204" charset="-79"/>
                        <a:cs typeface="Heebo" panose="020B0604020202020204" charset="-79"/>
                      </a:endParaRPr>
                    </a:p>
                  </a:txBody>
                  <a:tcPr marL="6350" marR="6350" marT="63500" marB="635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Heebo" panose="020B0604020202020204" charset="-79"/>
                          <a:cs typeface="Heebo" panose="020B0604020202020204" charset="-79"/>
                        </a:rPr>
                        <a:t>27.8613</a:t>
                      </a:r>
                      <a:endParaRPr lang="en-IN" sz="2400" dirty="0">
                        <a:effectLst/>
                        <a:latin typeface="Heebo" panose="020B0604020202020204" charset="-79"/>
                        <a:cs typeface="Heebo" panose="020B0604020202020204" charset="-79"/>
                      </a:endParaRPr>
                    </a:p>
                  </a:txBody>
                  <a:tcPr marL="6350" marR="6350" marT="63500" marB="635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Heebo" panose="020B0604020202020204" charset="-79"/>
                          <a:cs typeface="Heebo" panose="020B0604020202020204" charset="-79"/>
                        </a:rPr>
                        <a:t>0.0462</a:t>
                      </a:r>
                      <a:endParaRPr lang="en-IN" sz="2400" dirty="0">
                        <a:effectLst/>
                        <a:latin typeface="Heebo" panose="020B0604020202020204" charset="-79"/>
                        <a:cs typeface="Heebo" panose="020B0604020202020204" charset="-79"/>
                      </a:endParaRPr>
                    </a:p>
                  </a:txBody>
                  <a:tcPr marL="6350" marR="6350" marT="63500" marB="635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Heebo" panose="020B0604020202020204" charset="-79"/>
                          <a:cs typeface="Heebo" panose="020B0604020202020204" charset="-79"/>
                        </a:rPr>
                        <a:t>602.57</a:t>
                      </a:r>
                      <a:endParaRPr lang="en-IN" sz="2400" dirty="0">
                        <a:effectLst/>
                        <a:latin typeface="Heebo" panose="020B0604020202020204" charset="-79"/>
                        <a:cs typeface="Heebo" panose="020B0604020202020204" charset="-79"/>
                      </a:endParaRPr>
                    </a:p>
                  </a:txBody>
                  <a:tcPr marL="6350" marR="6350" marT="63500" marB="635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4000"/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7288854" y="1422052"/>
            <a:ext cx="10770546" cy="1807666"/>
            <a:chOff x="-767858" y="-47625"/>
            <a:chExt cx="15187101" cy="2410222"/>
          </a:xfrm>
        </p:grpSpPr>
        <p:sp>
          <p:nvSpPr>
            <p:cNvPr id="4" name="Freeform 4"/>
            <p:cNvSpPr/>
            <p:nvPr/>
          </p:nvSpPr>
          <p:spPr>
            <a:xfrm>
              <a:off x="-767858" y="0"/>
              <a:ext cx="14419244" cy="2362597"/>
            </a:xfrm>
            <a:custGeom>
              <a:avLst/>
              <a:gdLst/>
              <a:ahLst/>
              <a:cxnLst/>
              <a:rect l="l" t="t" r="r" b="b"/>
              <a:pathLst>
                <a:path w="14419244" h="2362597">
                  <a:moveTo>
                    <a:pt x="0" y="0"/>
                  </a:moveTo>
                  <a:lnTo>
                    <a:pt x="14419244" y="0"/>
                  </a:lnTo>
                  <a:lnTo>
                    <a:pt x="14419244" y="2362597"/>
                  </a:lnTo>
                  <a:lnTo>
                    <a:pt x="0" y="236259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14419243" cy="241022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937"/>
                </a:lnSpc>
              </a:pPr>
              <a:r>
                <a:rPr lang="en-US" sz="5562" b="1" dirty="0" smtClean="0">
                  <a:solidFill>
                    <a:srgbClr val="152D47"/>
                  </a:solidFill>
                  <a:latin typeface="Crimson Pro Bold"/>
                  <a:ea typeface="Crimson Pro Bold"/>
                  <a:cs typeface="Crimson Pro Bold"/>
                  <a:sym typeface="Crimson Pro Bold"/>
                </a:rPr>
                <a:t>Conclusion:</a:t>
              </a:r>
            </a:p>
            <a:p>
              <a:pPr algn="l">
                <a:lnSpc>
                  <a:spcPts val="6937"/>
                </a:lnSpc>
              </a:pPr>
              <a:r>
                <a:rPr lang="en-US" sz="5562" b="1" dirty="0" smtClean="0">
                  <a:solidFill>
                    <a:srgbClr val="152D47"/>
                  </a:solidFill>
                  <a:latin typeface="Crimson Pro Bold"/>
                  <a:ea typeface="Crimson Pro Bold"/>
                  <a:cs typeface="Crimson Pro Bold"/>
                  <a:sym typeface="Crimson Pro Bold"/>
                </a:rPr>
                <a:t>Medical </a:t>
              </a:r>
              <a:r>
                <a:rPr lang="en-US" sz="5562" b="1" dirty="0">
                  <a:solidFill>
                    <a:srgbClr val="152D47"/>
                  </a:solidFill>
                  <a:latin typeface="Crimson Pro Bold"/>
                  <a:ea typeface="Crimson Pro Bold"/>
                  <a:cs typeface="Crimson Pro Bold"/>
                  <a:sym typeface="Crimson Pro Bold"/>
                </a:rPr>
                <a:t>Data Security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7611887" y="2524910"/>
            <a:ext cx="10780295" cy="4828390"/>
            <a:chOff x="0" y="0"/>
            <a:chExt cx="14373727" cy="586337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4373727" cy="5863377"/>
            </a:xfrm>
            <a:custGeom>
              <a:avLst/>
              <a:gdLst/>
              <a:ahLst/>
              <a:cxnLst/>
              <a:rect l="l" t="t" r="r" b="b"/>
              <a:pathLst>
                <a:path w="14373727" h="5863377">
                  <a:moveTo>
                    <a:pt x="0" y="0"/>
                  </a:moveTo>
                  <a:lnTo>
                    <a:pt x="14373727" y="0"/>
                  </a:lnTo>
                  <a:lnTo>
                    <a:pt x="14373727" y="5863377"/>
                  </a:lnTo>
                  <a:lnTo>
                    <a:pt x="0" y="586337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1256254"/>
              <a:ext cx="13625218" cy="460712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339328" lvl="1" indent="-169664" algn="l">
                <a:buFont typeface="Arial"/>
                <a:buChar char="•"/>
              </a:pPr>
              <a:r>
                <a:rPr lang="en-US" sz="2800" b="1" dirty="0">
                  <a:solidFill>
                    <a:srgbClr val="4C4C4D"/>
                  </a:solidFill>
                  <a:latin typeface="Heebo" panose="020B0604020202020204" charset="-79"/>
                  <a:ea typeface="Calibri (MS) Bold"/>
                  <a:cs typeface="Heebo" panose="020B0604020202020204" charset="-79"/>
                  <a:sym typeface="Calibri (MS) Bold"/>
                </a:rPr>
                <a:t>Medical data security is crucial</a:t>
              </a:r>
              <a:r>
                <a:rPr lang="en-US" sz="2800" dirty="0">
                  <a:solidFill>
                    <a:srgbClr val="4C4C4D"/>
                  </a:solidFill>
                  <a:latin typeface="Heebo" panose="020B0604020202020204" charset="-79"/>
                  <a:ea typeface="Calibri (MS)"/>
                  <a:cs typeface="Heebo" panose="020B0604020202020204" charset="-79"/>
                  <a:sym typeface="Calibri (MS)"/>
                </a:rPr>
                <a:t> to prevent unauthorized access and tampering.</a:t>
              </a:r>
            </a:p>
            <a:p>
              <a:pPr marL="339328" lvl="1" indent="-169664" algn="l">
                <a:buFont typeface="Arial"/>
                <a:buChar char="•"/>
              </a:pPr>
              <a:r>
                <a:rPr lang="en-US" sz="2800" b="1" dirty="0">
                  <a:solidFill>
                    <a:srgbClr val="4C4C4D"/>
                  </a:solidFill>
                  <a:latin typeface="Heebo" panose="020B0604020202020204" charset="-79"/>
                  <a:ea typeface="Calibri (MS) Bold"/>
                  <a:cs typeface="Heebo" panose="020B0604020202020204" charset="-79"/>
                  <a:sym typeface="Calibri (MS) Bold"/>
                </a:rPr>
                <a:t>Proposed system uses PRNGs</a:t>
              </a:r>
              <a:r>
                <a:rPr lang="en-US" sz="2800" dirty="0">
                  <a:solidFill>
                    <a:srgbClr val="4C4C4D"/>
                  </a:solidFill>
                  <a:latin typeface="Heebo" panose="020B0604020202020204" charset="-79"/>
                  <a:ea typeface="Calibri (MS)"/>
                  <a:cs typeface="Heebo" panose="020B0604020202020204" charset="-79"/>
                  <a:sym typeface="Calibri (MS)"/>
                </a:rPr>
                <a:t> </a:t>
              </a:r>
              <a:r>
                <a:rPr lang="en-US" sz="2800" dirty="0" smtClean="0">
                  <a:solidFill>
                    <a:srgbClr val="4C4C4D"/>
                  </a:solidFill>
                  <a:latin typeface="Heebo" panose="020B0604020202020204" charset="-79"/>
                  <a:ea typeface="Calibri (MS)"/>
                  <a:cs typeface="Heebo" panose="020B0604020202020204" charset="-79"/>
                  <a:sym typeface="Calibri (MS)"/>
                </a:rPr>
                <a:t>(Messene </a:t>
              </a:r>
              <a:r>
                <a:rPr lang="en-US" sz="2800" dirty="0">
                  <a:solidFill>
                    <a:srgbClr val="4C4C4D"/>
                  </a:solidFill>
                  <a:latin typeface="Heebo" panose="020B0604020202020204" charset="-79"/>
                  <a:ea typeface="Calibri (MS)"/>
                  <a:cs typeface="Heebo" panose="020B0604020202020204" charset="-79"/>
                  <a:sym typeface="Calibri (MS)"/>
                </a:rPr>
                <a:t>Twister, DSMFT, MRG, MLFG) for strong encryption.</a:t>
              </a:r>
            </a:p>
            <a:p>
              <a:pPr marL="339328" lvl="1" indent="-169664" algn="l">
                <a:buFont typeface="Arial"/>
                <a:buChar char="•"/>
              </a:pPr>
              <a:r>
                <a:rPr lang="en-US" sz="2800" b="1" dirty="0">
                  <a:solidFill>
                    <a:srgbClr val="4C4C4D"/>
                  </a:solidFill>
                  <a:latin typeface="Heebo" panose="020B0604020202020204" charset="-79"/>
                  <a:ea typeface="Calibri (MS) Bold"/>
                  <a:cs typeface="Heebo" panose="020B0604020202020204" charset="-79"/>
                  <a:sym typeface="Calibri (MS) Bold"/>
                </a:rPr>
                <a:t>Encryption methods include</a:t>
              </a:r>
              <a:r>
                <a:rPr lang="en-US" sz="2800" dirty="0">
                  <a:solidFill>
                    <a:srgbClr val="4C4C4D"/>
                  </a:solidFill>
                  <a:latin typeface="Heebo" panose="020B0604020202020204" charset="-79"/>
                  <a:ea typeface="Calibri (MS)"/>
                  <a:cs typeface="Heebo" panose="020B0604020202020204" charset="-79"/>
                  <a:sym typeface="Calibri (MS)"/>
                </a:rPr>
                <a:t> Arnold Cat Map, XOR, substitution, and transposition.</a:t>
              </a:r>
            </a:p>
            <a:p>
              <a:pPr marL="339328" lvl="1" indent="-169664" algn="l">
                <a:buFont typeface="Arial"/>
                <a:buChar char="•"/>
              </a:pPr>
              <a:r>
                <a:rPr lang="en-US" sz="2800" b="1" dirty="0">
                  <a:solidFill>
                    <a:srgbClr val="4C4C4D"/>
                  </a:solidFill>
                  <a:latin typeface="Heebo" panose="020B0604020202020204" charset="-79"/>
                  <a:ea typeface="Calibri (MS) Bold"/>
                  <a:cs typeface="Heebo" panose="020B0604020202020204" charset="-79"/>
                  <a:sym typeface="Calibri (MS) Bold"/>
                </a:rPr>
                <a:t>Performance evaluated using</a:t>
              </a:r>
              <a:r>
                <a:rPr lang="en-US" sz="2800" dirty="0">
                  <a:solidFill>
                    <a:srgbClr val="4C4C4D"/>
                  </a:solidFill>
                  <a:latin typeface="Heebo" panose="020B0604020202020204" charset="-79"/>
                  <a:ea typeface="Calibri (MS)"/>
                  <a:cs typeface="Heebo" panose="020B0604020202020204" charset="-79"/>
                  <a:sym typeface="Calibri (MS)"/>
                </a:rPr>
                <a:t> PSNR, </a:t>
              </a:r>
              <a:r>
                <a:rPr lang="en-US" sz="2800" dirty="0" smtClean="0">
                  <a:solidFill>
                    <a:srgbClr val="4C4C4D"/>
                  </a:solidFill>
                  <a:latin typeface="Heebo" panose="020B0604020202020204" charset="-79"/>
                  <a:ea typeface="Calibri (MS)"/>
                  <a:cs typeface="Heebo" panose="020B0604020202020204" charset="-79"/>
                  <a:sym typeface="Calibri (MS)"/>
                </a:rPr>
                <a:t>SSIM, Preference analysis</a:t>
              </a:r>
              <a:r>
                <a:rPr lang="en-US" sz="2800" dirty="0">
                  <a:solidFill>
                    <a:srgbClr val="4C4C4D"/>
                  </a:solidFill>
                  <a:latin typeface="Heebo" panose="020B0604020202020204" charset="-79"/>
                  <a:ea typeface="Calibri (MS)"/>
                  <a:cs typeface="Heebo" panose="020B0604020202020204" charset="-79"/>
                  <a:sym typeface="Calibri (MS)"/>
                </a:rPr>
                <a:t>.</a:t>
              </a:r>
            </a:p>
            <a:p>
              <a:pPr marL="339328" lvl="1" indent="-169664" algn="l">
                <a:buFont typeface="Arial"/>
                <a:buChar char="•"/>
              </a:pPr>
              <a:r>
                <a:rPr lang="en-US" sz="2800" b="1" dirty="0">
                  <a:solidFill>
                    <a:srgbClr val="4C4C4D"/>
                  </a:solidFill>
                  <a:latin typeface="Heebo" panose="020B0604020202020204" charset="-79"/>
                  <a:ea typeface="Calibri (MS) Bold"/>
                  <a:cs typeface="Heebo" panose="020B0604020202020204" charset="-79"/>
                  <a:sym typeface="Calibri (MS) Bold"/>
                </a:rPr>
                <a:t>Results show high security</a:t>
              </a:r>
              <a:r>
                <a:rPr lang="en-US" sz="2800" dirty="0">
                  <a:solidFill>
                    <a:srgbClr val="4C4C4D"/>
                  </a:solidFill>
                  <a:latin typeface="Heebo" panose="020B0604020202020204" charset="-79"/>
                  <a:ea typeface="Calibri (MS)"/>
                  <a:cs typeface="Heebo" panose="020B0604020202020204" charset="-79"/>
                  <a:sym typeface="Calibri (MS)"/>
                </a:rPr>
                <a:t>, ensuring confidentiality and integrity of medical images.</a:t>
              </a:r>
            </a:p>
            <a:p>
              <a:pPr marL="339328" lvl="1" indent="-169664" algn="l">
                <a:buFont typeface="Arial"/>
                <a:buChar char="•"/>
              </a:pPr>
              <a:r>
                <a:rPr lang="en-US" sz="2800" b="1" dirty="0">
                  <a:solidFill>
                    <a:srgbClr val="4C4C4D"/>
                  </a:solidFill>
                  <a:latin typeface="Heebo" panose="020B0604020202020204" charset="-79"/>
                  <a:ea typeface="Calibri (MS) Bold"/>
                  <a:cs typeface="Heebo" panose="020B0604020202020204" charset="-79"/>
                  <a:sym typeface="Calibri (MS) Bold"/>
                </a:rPr>
                <a:t>Enhances trust in healthcare systems</a:t>
              </a:r>
              <a:r>
                <a:rPr lang="en-US" sz="2800" dirty="0">
                  <a:solidFill>
                    <a:srgbClr val="4C4C4D"/>
                  </a:solidFill>
                  <a:latin typeface="Heebo" panose="020B0604020202020204" charset="-79"/>
                  <a:ea typeface="Calibri (MS)"/>
                  <a:cs typeface="Heebo" panose="020B0604020202020204" charset="-79"/>
                  <a:sym typeface="Calibri (MS)"/>
                </a:rPr>
                <a:t> and </a:t>
              </a:r>
              <a:r>
                <a:rPr lang="en-US" sz="2800" dirty="0" err="1" smtClean="0">
                  <a:solidFill>
                    <a:srgbClr val="4C4C4D"/>
                  </a:solidFill>
                  <a:latin typeface="Heebo" panose="020B0604020202020204" charset="-79"/>
                  <a:ea typeface="Calibri (MS)"/>
                  <a:cs typeface="Heebo" panose="020B0604020202020204" charset="-79"/>
                  <a:sym typeface="Calibri (MS)"/>
                </a:rPr>
                <a:t>strengthnes</a:t>
              </a:r>
              <a:r>
                <a:rPr lang="en-US" sz="2800" dirty="0" smtClean="0">
                  <a:solidFill>
                    <a:srgbClr val="4C4C4D"/>
                  </a:solidFill>
                  <a:latin typeface="Heebo" panose="020B0604020202020204" charset="-79"/>
                  <a:ea typeface="Calibri (MS)"/>
                  <a:cs typeface="Heebo" panose="020B0604020202020204" charset="-79"/>
                  <a:sym typeface="Calibri (MS)"/>
                </a:rPr>
                <a:t>  </a:t>
              </a:r>
              <a:r>
                <a:rPr lang="en-US" sz="2800" dirty="0">
                  <a:solidFill>
                    <a:srgbClr val="4C4C4D"/>
                  </a:solidFill>
                  <a:latin typeface="Heebo" panose="020B0604020202020204" charset="-79"/>
                  <a:ea typeface="Calibri (MS)"/>
                  <a:cs typeface="Heebo" panose="020B0604020202020204" charset="-79"/>
                  <a:sym typeface="Calibri (MS)"/>
                </a:rPr>
                <a:t>medical cyber security.</a:t>
              </a:r>
            </a:p>
          </p:txBody>
        </p:sp>
      </p:grpSp>
      <p:sp>
        <p:nvSpPr>
          <p:cNvPr id="9" name="Freeform 9"/>
          <p:cNvSpPr/>
          <p:nvPr/>
        </p:nvSpPr>
        <p:spPr>
          <a:xfrm>
            <a:off x="0" y="342900"/>
            <a:ext cx="6934200" cy="10007600"/>
          </a:xfrm>
          <a:custGeom>
            <a:avLst/>
            <a:gdLst/>
            <a:ahLst/>
            <a:cxnLst/>
            <a:rect l="l" t="t" r="r" b="b"/>
            <a:pathLst>
              <a:path w="6934200" h="10287000">
                <a:moveTo>
                  <a:pt x="0" y="0"/>
                </a:moveTo>
                <a:lnTo>
                  <a:pt x="6934200" y="0"/>
                </a:lnTo>
                <a:lnTo>
                  <a:pt x="69342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b="-1111"/>
            </a:stretch>
          </a:blipFill>
        </p:spPr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4000"/>
            </a:blip>
            <a:stretch>
              <a:fillRect/>
            </a:stretch>
          </a:blipFill>
        </p:spPr>
      </p:sp>
      <p:sp>
        <p:nvSpPr>
          <p:cNvPr id="4" name="Freeform 4" descr="preencoded.png"/>
          <p:cNvSpPr/>
          <p:nvPr/>
        </p:nvSpPr>
        <p:spPr>
          <a:xfrm>
            <a:off x="0" y="342900"/>
            <a:ext cx="6858000" cy="99441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7850237" y="1796690"/>
            <a:ext cx="4646563" cy="1289410"/>
            <a:chOff x="0" y="-104775"/>
            <a:chExt cx="6195417" cy="1719214"/>
          </a:xfrm>
        </p:grpSpPr>
        <p:sp>
          <p:nvSpPr>
            <p:cNvPr id="6" name="Freeform 6"/>
            <p:cNvSpPr/>
            <p:nvPr/>
          </p:nvSpPr>
          <p:spPr>
            <a:xfrm>
              <a:off x="0" y="434629"/>
              <a:ext cx="4860732" cy="1179810"/>
            </a:xfrm>
            <a:custGeom>
              <a:avLst/>
              <a:gdLst/>
              <a:ahLst/>
              <a:cxnLst/>
              <a:rect l="l" t="t" r="r" b="b"/>
              <a:pathLst>
                <a:path w="4860732" h="1179810">
                  <a:moveTo>
                    <a:pt x="0" y="0"/>
                  </a:moveTo>
                  <a:lnTo>
                    <a:pt x="4860732" y="0"/>
                  </a:lnTo>
                  <a:lnTo>
                    <a:pt x="4860732" y="1179810"/>
                  </a:lnTo>
                  <a:lnTo>
                    <a:pt x="0" y="117981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104775"/>
              <a:ext cx="6195417" cy="128458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5999"/>
                </a:lnSpc>
              </a:pPr>
              <a:r>
                <a:rPr lang="en-US" sz="5400" dirty="0">
                  <a:solidFill>
                    <a:srgbClr val="152D47"/>
                  </a:solidFill>
                  <a:latin typeface="Crimson Pro Bold" panose="020B0604020202020204" charset="0"/>
                  <a:ea typeface="Calibri (MS)"/>
                  <a:cs typeface="Calibri (MS)"/>
                  <a:sym typeface="Calibri (MS)"/>
                </a:rPr>
                <a:t>Future Scope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7850235" y="3179229"/>
            <a:ext cx="9445526" cy="3885679"/>
            <a:chOff x="0" y="0"/>
            <a:chExt cx="12594035" cy="518090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2594035" cy="5180905"/>
            </a:xfrm>
            <a:custGeom>
              <a:avLst/>
              <a:gdLst/>
              <a:ahLst/>
              <a:cxnLst/>
              <a:rect l="l" t="t" r="r" b="b"/>
              <a:pathLst>
                <a:path w="12594035" h="5180905">
                  <a:moveTo>
                    <a:pt x="0" y="0"/>
                  </a:moveTo>
                  <a:lnTo>
                    <a:pt x="12594035" y="0"/>
                  </a:lnTo>
                  <a:lnTo>
                    <a:pt x="12594035" y="5180905"/>
                  </a:lnTo>
                  <a:lnTo>
                    <a:pt x="0" y="518090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76200"/>
              <a:ext cx="12594035" cy="525710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4200"/>
                </a:lnSpc>
              </a:pPr>
              <a:r>
                <a:rPr lang="en-US" sz="3500" dirty="0">
                  <a:solidFill>
                    <a:srgbClr val="4C4C4D"/>
                  </a:solidFill>
                  <a:latin typeface="Heebo" panose="020B0604020202020204" charset="-79"/>
                  <a:ea typeface="Calibri (MS)"/>
                  <a:cs typeface="Heebo" panose="020B0604020202020204" charset="-79"/>
                  <a:sym typeface="Calibri (MS)"/>
                </a:rPr>
                <a:t>Future enhancements include advanced PRNGs, adaptive encryption, and real-time processing for faster security. AI can improve anomaly detection, while </a:t>
              </a:r>
              <a:r>
                <a:rPr lang="en-US" sz="3500" dirty="0" smtClean="0">
                  <a:solidFill>
                    <a:srgbClr val="4C4C4D"/>
                  </a:solidFill>
                  <a:latin typeface="Heebo" panose="020B0604020202020204" charset="-79"/>
                  <a:ea typeface="Calibri (MS)"/>
                  <a:cs typeface="Heebo" panose="020B0604020202020204" charset="-79"/>
                  <a:sym typeface="Calibri (MS)"/>
                </a:rPr>
                <a:t>block- chain </a:t>
              </a:r>
              <a:r>
                <a:rPr lang="en-US" sz="3500" dirty="0">
                  <a:solidFill>
                    <a:srgbClr val="4C4C4D"/>
                  </a:solidFill>
                  <a:latin typeface="Heebo" panose="020B0604020202020204" charset="-79"/>
                  <a:ea typeface="Calibri (MS)"/>
                  <a:cs typeface="Heebo" panose="020B0604020202020204" charset="-79"/>
                  <a:sym typeface="Calibri (MS)"/>
                </a:rPr>
                <a:t>ensures secure, tamper-proof storage. Expanding encryption to cloud and IoT healthcare systems will further strengthen data protection.</a:t>
              </a: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4000"/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7537782" y="1315798"/>
            <a:ext cx="3212435" cy="474902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algn="ctr">
              <a:lnSpc>
                <a:spcPts val="2699"/>
              </a:lnSpc>
            </a:pPr>
            <a:r>
              <a:rPr lang="en-US" sz="5400" b="1" dirty="0">
                <a:solidFill>
                  <a:srgbClr val="152D47"/>
                </a:solidFill>
                <a:latin typeface="Crimson Pro Bold" panose="020B0604020202020204" charset="0"/>
                <a:ea typeface="Calibri" panose="020F0502020204030204" pitchFamily="34" charset="0"/>
                <a:cs typeface="Calibri" panose="020F0502020204030204" pitchFamily="34" charset="0"/>
                <a:sym typeface="Times New Roman Bold"/>
              </a:rPr>
              <a:t>References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283307" y="2143200"/>
            <a:ext cx="16086222" cy="6893644"/>
            <a:chOff x="-1" y="-203200"/>
            <a:chExt cx="21448296" cy="93852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1448295" cy="9182000"/>
            </a:xfrm>
            <a:custGeom>
              <a:avLst/>
              <a:gdLst/>
              <a:ahLst/>
              <a:cxnLst/>
              <a:rect l="l" t="t" r="r" b="b"/>
              <a:pathLst>
                <a:path w="21448295" h="9182000">
                  <a:moveTo>
                    <a:pt x="0" y="0"/>
                  </a:moveTo>
                  <a:lnTo>
                    <a:pt x="21448295" y="0"/>
                  </a:lnTo>
                  <a:lnTo>
                    <a:pt x="21448295" y="9182000"/>
                  </a:lnTo>
                  <a:lnTo>
                    <a:pt x="0" y="91820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-1" y="-203200"/>
              <a:ext cx="21448295" cy="919152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2400"/>
                </a:lnSpc>
              </a:pPr>
              <a:r>
                <a:rPr lang="en-US" sz="2400" dirty="0">
                  <a:solidFill>
                    <a:srgbClr val="4C4C4D"/>
                  </a:solidFill>
                  <a:latin typeface="Heebo"/>
                  <a:ea typeface="Heebo"/>
                  <a:cs typeface="Heebo"/>
                  <a:sym typeface="Heebo"/>
                </a:rPr>
                <a:t>[1] </a:t>
              </a:r>
              <a:r>
                <a:rPr lang="en-US" sz="2400" dirty="0" smtClean="0">
                  <a:solidFill>
                    <a:srgbClr val="4C4C4D"/>
                  </a:solidFill>
                  <a:latin typeface="Heebo"/>
                  <a:ea typeface="Heebo"/>
                  <a:cs typeface="Heebo"/>
                  <a:sym typeface="Heebo"/>
                </a:rPr>
                <a:t>Siva Kumar, </a:t>
              </a:r>
              <a:r>
                <a:rPr lang="en-US" sz="2400" dirty="0">
                  <a:solidFill>
                    <a:srgbClr val="4C4C4D"/>
                  </a:solidFill>
                  <a:latin typeface="Heebo"/>
                  <a:ea typeface="Heebo"/>
                  <a:cs typeface="Heebo"/>
                  <a:sym typeface="Heebo"/>
                </a:rPr>
                <a:t>T., Devi, K. 2017. “Image Encryption using Block Permutation and XOR Operation”. International Journal of Computer Applications. 975: 8887</a:t>
              </a:r>
            </a:p>
            <a:p>
              <a:pPr algn="l">
                <a:lnSpc>
                  <a:spcPts val="2400"/>
                </a:lnSpc>
              </a:pPr>
              <a:endParaRPr lang="en-US" sz="2400" dirty="0">
                <a:solidFill>
                  <a:srgbClr val="4C4C4D"/>
                </a:solidFill>
                <a:latin typeface="Heebo"/>
                <a:ea typeface="Heebo"/>
                <a:cs typeface="Heebo"/>
                <a:sym typeface="Heebo"/>
              </a:endParaRPr>
            </a:p>
            <a:p>
              <a:pPr algn="l">
                <a:lnSpc>
                  <a:spcPts val="2400"/>
                </a:lnSpc>
              </a:pPr>
              <a:r>
                <a:rPr lang="en-US" sz="2400" dirty="0" smtClean="0">
                  <a:solidFill>
                    <a:srgbClr val="4C4C4D"/>
                  </a:solidFill>
                  <a:latin typeface="Heebo"/>
                  <a:ea typeface="Heebo"/>
                  <a:cs typeface="Heebo"/>
                  <a:sym typeface="Heebo"/>
                </a:rPr>
                <a:t>[</a:t>
              </a:r>
              <a:r>
                <a:rPr lang="en-US" sz="2400" dirty="0">
                  <a:solidFill>
                    <a:srgbClr val="4C4C4D"/>
                  </a:solidFill>
                  <a:latin typeface="Heebo"/>
                  <a:ea typeface="Heebo"/>
                  <a:cs typeface="Heebo"/>
                  <a:sym typeface="Heebo"/>
                </a:rPr>
                <a:t>2] Banthia, A., Tiwari, N. 2013. Image Encryption using Pseudo Random Number Generators. International Journal of Computer Applications. 975: 8887</a:t>
              </a:r>
            </a:p>
            <a:p>
              <a:pPr algn="l">
                <a:lnSpc>
                  <a:spcPts val="2400"/>
                </a:lnSpc>
              </a:pPr>
              <a:endParaRPr lang="en-US" sz="2400" dirty="0">
                <a:solidFill>
                  <a:srgbClr val="4C4C4D"/>
                </a:solidFill>
                <a:latin typeface="Heebo"/>
                <a:ea typeface="Heebo"/>
                <a:cs typeface="Heebo"/>
                <a:sym typeface="Heebo"/>
              </a:endParaRPr>
            </a:p>
            <a:p>
              <a:pPr algn="l">
                <a:lnSpc>
                  <a:spcPts val="2400"/>
                </a:lnSpc>
              </a:pPr>
              <a:r>
                <a:rPr lang="en-US" sz="2400" dirty="0">
                  <a:solidFill>
                    <a:srgbClr val="4C4C4D"/>
                  </a:solidFill>
                  <a:latin typeface="Heebo"/>
                  <a:ea typeface="Heebo"/>
                  <a:cs typeface="Heebo"/>
                  <a:sym typeface="Heebo"/>
                </a:rPr>
                <a:t>[</a:t>
              </a:r>
              <a:r>
                <a:rPr lang="en-US" sz="2400" dirty="0" smtClean="0">
                  <a:solidFill>
                    <a:srgbClr val="4C4C4D"/>
                  </a:solidFill>
                  <a:latin typeface="Heebo"/>
                  <a:ea typeface="Heebo"/>
                  <a:cs typeface="Heebo"/>
                  <a:sym typeface="Heebo"/>
                </a:rPr>
                <a:t>3] Gutub</a:t>
              </a:r>
              <a:r>
                <a:rPr lang="en-US" sz="2400" dirty="0">
                  <a:solidFill>
                    <a:srgbClr val="4C4C4D"/>
                  </a:solidFill>
                  <a:latin typeface="Heebo"/>
                  <a:ea typeface="Heebo"/>
                  <a:cs typeface="Heebo"/>
                  <a:sym typeface="Heebo"/>
                </a:rPr>
                <a:t>, A</a:t>
              </a:r>
              <a:r>
                <a:rPr lang="en-US" sz="2400" dirty="0" smtClean="0">
                  <a:solidFill>
                    <a:srgbClr val="4C4C4D"/>
                  </a:solidFill>
                  <a:latin typeface="Heebo"/>
                  <a:ea typeface="Heebo"/>
                  <a:cs typeface="Heebo"/>
                  <a:sym typeface="Heebo"/>
                </a:rPr>
                <a:t>.,  Al - Roithy</a:t>
              </a:r>
              <a:r>
                <a:rPr lang="en-US" sz="2400" dirty="0">
                  <a:solidFill>
                    <a:srgbClr val="4C4C4D"/>
                  </a:solidFill>
                  <a:latin typeface="Heebo"/>
                  <a:ea typeface="Heebo"/>
                  <a:cs typeface="Heebo"/>
                  <a:sym typeface="Heebo"/>
                </a:rPr>
                <a:t>, B. 2021. Varying PRNG to improve image cryptography implementation. Journal of Engineering Research. 9(3A): 153-183</a:t>
              </a:r>
            </a:p>
            <a:p>
              <a:pPr algn="l">
                <a:lnSpc>
                  <a:spcPts val="2400"/>
                </a:lnSpc>
              </a:pPr>
              <a:endParaRPr lang="en-US" sz="2400" dirty="0">
                <a:solidFill>
                  <a:srgbClr val="4C4C4D"/>
                </a:solidFill>
                <a:latin typeface="Heebo"/>
                <a:ea typeface="Heebo"/>
                <a:cs typeface="Heebo"/>
                <a:sym typeface="Heebo"/>
              </a:endParaRPr>
            </a:p>
            <a:p>
              <a:pPr algn="l">
                <a:lnSpc>
                  <a:spcPts val="2400"/>
                </a:lnSpc>
              </a:pPr>
              <a:r>
                <a:rPr lang="en-US" sz="2400" dirty="0">
                  <a:solidFill>
                    <a:srgbClr val="4C4C4D"/>
                  </a:solidFill>
                  <a:latin typeface="Heebo"/>
                  <a:ea typeface="Heebo"/>
                  <a:cs typeface="Heebo"/>
                  <a:sym typeface="Heebo"/>
                </a:rPr>
                <a:t>[4] </a:t>
              </a:r>
              <a:r>
                <a:rPr lang="en-US" sz="2400" dirty="0" smtClean="0">
                  <a:solidFill>
                    <a:srgbClr val="4C4C4D"/>
                  </a:solidFill>
                  <a:latin typeface="Heebo"/>
                  <a:ea typeface="Heebo"/>
                  <a:cs typeface="Heebo"/>
                  <a:sym typeface="Heebo"/>
                </a:rPr>
                <a:t>Sharma</a:t>
              </a:r>
              <a:r>
                <a:rPr lang="en-US" sz="2400" dirty="0">
                  <a:solidFill>
                    <a:srgbClr val="4C4C4D"/>
                  </a:solidFill>
                  <a:latin typeface="Heebo"/>
                  <a:ea typeface="Heebo"/>
                  <a:cs typeface="Heebo"/>
                  <a:sym typeface="Heebo"/>
                </a:rPr>
                <a:t>, K., Lavanya, B. 2017. Digital image scrambling based on sequence generation. International Conference on Circuit, Power and Computing Technologies (ICCPCT), India</a:t>
              </a:r>
            </a:p>
            <a:p>
              <a:pPr algn="l">
                <a:lnSpc>
                  <a:spcPts val="2400"/>
                </a:lnSpc>
              </a:pPr>
              <a:endParaRPr lang="en-US" sz="2400" dirty="0">
                <a:solidFill>
                  <a:srgbClr val="4C4C4D"/>
                </a:solidFill>
                <a:latin typeface="Heebo"/>
                <a:ea typeface="Heebo"/>
                <a:cs typeface="Heebo"/>
                <a:sym typeface="Heebo"/>
              </a:endParaRPr>
            </a:p>
            <a:p>
              <a:pPr algn="l">
                <a:lnSpc>
                  <a:spcPts val="2400"/>
                </a:lnSpc>
              </a:pPr>
              <a:r>
                <a:rPr lang="en-US" sz="2400" dirty="0">
                  <a:solidFill>
                    <a:srgbClr val="4C4C4D"/>
                  </a:solidFill>
                  <a:latin typeface="Heebo"/>
                  <a:ea typeface="Heebo"/>
                  <a:cs typeface="Heebo"/>
                  <a:sym typeface="Heebo"/>
                </a:rPr>
                <a:t>[5] Al-Roithy, B., Gutub, A. 2021. Remodeling Randomness Prioritization to Boost-up Security of RGB Image Encryption. Multimedia Tools and Applications. 80(18): 28521–28581.</a:t>
              </a:r>
            </a:p>
            <a:p>
              <a:pPr algn="l">
                <a:lnSpc>
                  <a:spcPts val="2400"/>
                </a:lnSpc>
              </a:pPr>
              <a:endParaRPr lang="en-US" sz="2400" dirty="0">
                <a:solidFill>
                  <a:srgbClr val="4C4C4D"/>
                </a:solidFill>
                <a:latin typeface="Heebo"/>
                <a:ea typeface="Heebo"/>
                <a:cs typeface="Heebo"/>
                <a:sym typeface="Heebo"/>
              </a:endParaRPr>
            </a:p>
            <a:p>
              <a:pPr algn="l">
                <a:lnSpc>
                  <a:spcPts val="2400"/>
                </a:lnSpc>
              </a:pPr>
              <a:r>
                <a:rPr lang="en-US" sz="2400" dirty="0">
                  <a:solidFill>
                    <a:srgbClr val="4C4C4D"/>
                  </a:solidFill>
                  <a:latin typeface="Heebo"/>
                  <a:ea typeface="Heebo"/>
                  <a:cs typeface="Heebo"/>
                  <a:sym typeface="Heebo"/>
                </a:rPr>
                <a:t>[6] National Bureau of Standards (NBS). Data Encryption Standard (DES). Federal Information Processing Standards Publication (FIPS PUB 46), 1977. Original Research: Horst Feistel, "Cryptography and Computer Privacy," Scientific American, Vol. 228, No. 5, 1973.</a:t>
              </a:r>
            </a:p>
            <a:p>
              <a:pPr algn="l">
                <a:lnSpc>
                  <a:spcPts val="2400"/>
                </a:lnSpc>
              </a:pPr>
              <a:endParaRPr lang="en-US" sz="2400" dirty="0">
                <a:solidFill>
                  <a:srgbClr val="4C4C4D"/>
                </a:solidFill>
                <a:latin typeface="Heebo"/>
                <a:ea typeface="Heebo"/>
                <a:cs typeface="Heebo"/>
                <a:sym typeface="Heebo"/>
              </a:endParaRPr>
            </a:p>
            <a:p>
              <a:pPr algn="l">
                <a:lnSpc>
                  <a:spcPts val="2400"/>
                </a:lnSpc>
              </a:pPr>
              <a:r>
                <a:rPr lang="en-US" sz="2400" dirty="0">
                  <a:solidFill>
                    <a:srgbClr val="4C4C4D"/>
                  </a:solidFill>
                  <a:latin typeface="Heebo"/>
                  <a:ea typeface="Heebo"/>
                  <a:cs typeface="Heebo"/>
                  <a:sym typeface="Heebo"/>
                </a:rPr>
                <a:t>[7] Joan Daemen and Vincent Rijmen, "AES Proposal: Rijndael," National Institute of Standards and Technology (NIST), 1999. Official Standard: National Institute of Standards and Technology (NIST), "Advanced Encryption Standard (AES)," FIPS PUB 197, 2001</a:t>
              </a:r>
              <a:r>
                <a:rPr lang="en-US" sz="2400" dirty="0" smtClean="0">
                  <a:solidFill>
                    <a:srgbClr val="4C4C4D"/>
                  </a:solidFill>
                  <a:latin typeface="Heebo"/>
                  <a:ea typeface="Heebo"/>
                  <a:cs typeface="Heebo"/>
                  <a:sym typeface="Heebo"/>
                </a:rPr>
                <a:t>.</a:t>
              </a:r>
              <a:endParaRPr lang="en-US" sz="2400" dirty="0">
                <a:solidFill>
                  <a:srgbClr val="4C4C4D"/>
                </a:solidFill>
                <a:latin typeface="Heebo"/>
                <a:ea typeface="Heebo"/>
                <a:cs typeface="Heebo"/>
                <a:sym typeface="Heebo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4000"/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7229473" y="1943100"/>
            <a:ext cx="3829053" cy="1000274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algn="ctr">
              <a:lnSpc>
                <a:spcPts val="6937"/>
              </a:lnSpc>
            </a:pPr>
            <a:r>
              <a:rPr lang="en-US" sz="5400" dirty="0" smtClean="0">
                <a:solidFill>
                  <a:srgbClr val="152D47"/>
                </a:solidFill>
                <a:latin typeface="Crimson Pro Bold" panose="020B0604020202020204" charset="0"/>
                <a:ea typeface="Calibri (MS)"/>
                <a:cs typeface="Calibri (MS)"/>
                <a:sym typeface="Calibri (MS)"/>
              </a:rPr>
              <a:t>Abstract</a:t>
            </a:r>
            <a:endParaRPr lang="en-US" sz="5400" dirty="0">
              <a:solidFill>
                <a:srgbClr val="152D47"/>
              </a:solidFill>
              <a:latin typeface="Crimson Pro Bold" panose="020B0604020202020204" charset="0"/>
              <a:ea typeface="Calibri (MS)"/>
              <a:cs typeface="Calibri (MS)"/>
              <a:sym typeface="Calibri (MS)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3733800" y="3238500"/>
            <a:ext cx="10820400" cy="4893394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algn="just">
              <a:lnSpc>
                <a:spcPts val="3500"/>
              </a:lnSpc>
            </a:pPr>
            <a:r>
              <a:rPr lang="en-US" sz="2800" dirty="0">
                <a:solidFill>
                  <a:srgbClr val="4C4C4D"/>
                </a:solidFill>
                <a:latin typeface="Heebo" panose="020B0604020202020204" charset="-79"/>
                <a:ea typeface="Calibri (MS)"/>
                <a:cs typeface="Heebo" panose="020B0604020202020204" charset="-79"/>
                <a:sym typeface="Calibri (MS)"/>
              </a:rPr>
              <a:t>Medical data security is crucial due to cyber threats and unauthorized access, which can result in data manipulation and incorrect treatments. we introduce a high-security system utilizing </a:t>
            </a:r>
            <a:r>
              <a:rPr lang="en-US" sz="2800" b="1" dirty="0">
                <a:solidFill>
                  <a:srgbClr val="4C4C4D"/>
                </a:solidFill>
                <a:latin typeface="Heebo" panose="020B0604020202020204" charset="-79"/>
                <a:ea typeface="Calibri (MS) Bold"/>
                <a:cs typeface="Heebo" panose="020B0604020202020204" charset="-79"/>
                <a:sym typeface="Calibri (MS) Bold"/>
              </a:rPr>
              <a:t>Pseudo-Random Number Generators (PRNGs)</a:t>
            </a:r>
            <a:r>
              <a:rPr lang="en-US" sz="2800" dirty="0">
                <a:solidFill>
                  <a:srgbClr val="4C4C4D"/>
                </a:solidFill>
                <a:latin typeface="Heebo" panose="020B0604020202020204" charset="-79"/>
                <a:ea typeface="Calibri (MS)"/>
                <a:cs typeface="Heebo" panose="020B0604020202020204" charset="-79"/>
                <a:sym typeface="Calibri (MS)"/>
              </a:rPr>
              <a:t> such as MT, dSMFT, MRG, and MLFG, along with encryption techniques like </a:t>
            </a:r>
            <a:r>
              <a:rPr lang="en-US" sz="2800" b="1" dirty="0">
                <a:solidFill>
                  <a:srgbClr val="4C4C4D"/>
                </a:solidFill>
                <a:latin typeface="Heebo" panose="020B0604020202020204" charset="-79"/>
                <a:ea typeface="Calibri (MS) Bold"/>
                <a:cs typeface="Heebo" panose="020B0604020202020204" charset="-79"/>
                <a:sym typeface="Calibri (MS) Bold"/>
              </a:rPr>
              <a:t>Arnold Cat Map</a:t>
            </a:r>
            <a:r>
              <a:rPr lang="en-US" sz="2800" dirty="0">
                <a:solidFill>
                  <a:srgbClr val="4C4C4D"/>
                </a:solidFill>
                <a:latin typeface="Heebo" panose="020B0604020202020204" charset="-79"/>
                <a:ea typeface="Calibri (MS)"/>
                <a:cs typeface="Heebo" panose="020B0604020202020204" charset="-79"/>
                <a:sym typeface="Calibri (MS)"/>
              </a:rPr>
              <a:t> for pixel scrambling and </a:t>
            </a:r>
            <a:r>
              <a:rPr lang="en-US" sz="2800" b="1" dirty="0">
                <a:solidFill>
                  <a:srgbClr val="4C4C4D"/>
                </a:solidFill>
                <a:latin typeface="Heebo" panose="020B0604020202020204" charset="-79"/>
                <a:ea typeface="Calibri (MS) Bold"/>
                <a:cs typeface="Heebo" panose="020B0604020202020204" charset="-79"/>
                <a:sym typeface="Calibri (MS) Bold"/>
              </a:rPr>
              <a:t>XOR encryption</a:t>
            </a:r>
            <a:r>
              <a:rPr lang="en-US" sz="2800" dirty="0">
                <a:solidFill>
                  <a:srgbClr val="4C4C4D"/>
                </a:solidFill>
                <a:latin typeface="Heebo" panose="020B0604020202020204" charset="-79"/>
                <a:ea typeface="Calibri (MS)"/>
                <a:cs typeface="Heebo" panose="020B0604020202020204" charset="-79"/>
                <a:sym typeface="Calibri (MS)"/>
              </a:rPr>
              <a:t> with substitution, transposition, and combination. The system is evaluated against </a:t>
            </a:r>
            <a:r>
              <a:rPr lang="en-US" sz="2800" b="1" dirty="0">
                <a:solidFill>
                  <a:srgbClr val="4C4C4D"/>
                </a:solidFill>
                <a:latin typeface="Heebo" panose="020B0604020202020204" charset="-79"/>
                <a:ea typeface="Calibri (MS) Bold"/>
                <a:cs typeface="Heebo" panose="020B0604020202020204" charset="-79"/>
                <a:sym typeface="Calibri (MS) Bold"/>
              </a:rPr>
              <a:t>Crop Attack and Salt Noise Attack</a:t>
            </a:r>
            <a:r>
              <a:rPr lang="en-US" sz="2800" dirty="0">
                <a:solidFill>
                  <a:srgbClr val="4C4C4D"/>
                </a:solidFill>
                <a:latin typeface="Heebo" panose="020B0604020202020204" charset="-79"/>
                <a:ea typeface="Calibri (MS)"/>
                <a:cs typeface="Heebo" panose="020B0604020202020204" charset="-79"/>
                <a:sym typeface="Calibri (MS)"/>
              </a:rPr>
              <a:t> to assess its robustness. Security metrics, including </a:t>
            </a:r>
            <a:r>
              <a:rPr lang="en-US" sz="2800" b="1" dirty="0">
                <a:solidFill>
                  <a:srgbClr val="4C4C4D"/>
                </a:solidFill>
                <a:latin typeface="Heebo" panose="020B0604020202020204" charset="-79"/>
                <a:ea typeface="Calibri (MS) Bold"/>
                <a:cs typeface="Heebo" panose="020B0604020202020204" charset="-79"/>
                <a:sym typeface="Calibri (MS) Bold"/>
              </a:rPr>
              <a:t>PSNR, SSIM, Preference </a:t>
            </a:r>
            <a:r>
              <a:rPr lang="en-US" sz="2800" dirty="0">
                <a:solidFill>
                  <a:srgbClr val="4C4C4D"/>
                </a:solidFill>
                <a:latin typeface="Heebo" panose="020B0604020202020204" charset="-79"/>
                <a:ea typeface="Calibri (MS)"/>
                <a:cs typeface="Heebo" panose="020B0604020202020204" charset="-79"/>
                <a:sym typeface="Calibri (MS)"/>
              </a:rPr>
              <a:t>analysis, demonstrate its effectiveness. The findings highlight enhanced confidentiality, preventing unauthorized modifications and ensuring secure medical data storage for precise diagnosis and treatment.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4000"/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992237" y="1269056"/>
            <a:ext cx="14913754" cy="1359844"/>
            <a:chOff x="0" y="-187525"/>
            <a:chExt cx="19885006" cy="438666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8009360" cy="4199137"/>
            </a:xfrm>
            <a:custGeom>
              <a:avLst/>
              <a:gdLst/>
              <a:ahLst/>
              <a:cxnLst/>
              <a:rect l="l" t="t" r="r" b="b"/>
              <a:pathLst>
                <a:path w="18009360" h="4199137">
                  <a:moveTo>
                    <a:pt x="0" y="0"/>
                  </a:moveTo>
                  <a:lnTo>
                    <a:pt x="18009360" y="0"/>
                  </a:lnTo>
                  <a:lnTo>
                    <a:pt x="18009360" y="4199137"/>
                  </a:lnTo>
                  <a:lnTo>
                    <a:pt x="0" y="419913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1875647" y="-187525"/>
              <a:ext cx="18009359" cy="424676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6937"/>
                </a:lnSpc>
              </a:pPr>
              <a:r>
                <a:rPr lang="en-US" sz="5400" b="1" dirty="0">
                  <a:solidFill>
                    <a:srgbClr val="152D47"/>
                  </a:solidFill>
                  <a:latin typeface="Crimson Pro Bold"/>
                  <a:ea typeface="Crimson Pro Bold"/>
                  <a:cs typeface="Crimson Pro Bold"/>
                  <a:sym typeface="Crimson Pro Bold"/>
                </a:rPr>
                <a:t>       Introduction to Medical Image Security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992238" y="3619500"/>
            <a:ext cx="4932789" cy="442912"/>
            <a:chOff x="0" y="0"/>
            <a:chExt cx="5318323" cy="59055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318323" cy="590550"/>
            </a:xfrm>
            <a:custGeom>
              <a:avLst/>
              <a:gdLst/>
              <a:ahLst/>
              <a:cxnLst/>
              <a:rect l="l" t="t" r="r" b="b"/>
              <a:pathLst>
                <a:path w="5318323" h="590550">
                  <a:moveTo>
                    <a:pt x="0" y="0"/>
                  </a:moveTo>
                  <a:lnTo>
                    <a:pt x="5318323" y="0"/>
                  </a:lnTo>
                  <a:lnTo>
                    <a:pt x="5318323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5318323" cy="61912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3600" b="1" dirty="0">
                  <a:solidFill>
                    <a:srgbClr val="152D47"/>
                  </a:solidFill>
                  <a:latin typeface="Crimson Pro Bold"/>
                  <a:ea typeface="Crimson Pro Bold"/>
                  <a:cs typeface="Crimson Pro Bold"/>
                  <a:sym typeface="Crimson Pro Bold"/>
                </a:rPr>
                <a:t>The Importance of Security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992238" y="4345929"/>
            <a:ext cx="5179962" cy="3175397"/>
            <a:chOff x="0" y="0"/>
            <a:chExt cx="6906615" cy="423386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630193" cy="4233863"/>
            </a:xfrm>
            <a:custGeom>
              <a:avLst/>
              <a:gdLst/>
              <a:ahLst/>
              <a:cxnLst/>
              <a:rect l="l" t="t" r="r" b="b"/>
              <a:pathLst>
                <a:path w="6630193" h="4233863">
                  <a:moveTo>
                    <a:pt x="0" y="0"/>
                  </a:moveTo>
                  <a:lnTo>
                    <a:pt x="6630193" y="0"/>
                  </a:lnTo>
                  <a:lnTo>
                    <a:pt x="6630193" y="4233863"/>
                  </a:lnTo>
                  <a:lnTo>
                    <a:pt x="0" y="423386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1" y="333177"/>
              <a:ext cx="6906614" cy="3900686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just">
                <a:lnSpc>
                  <a:spcPts val="3562"/>
                </a:lnSpc>
              </a:pPr>
              <a:r>
                <a:rPr lang="en-US" sz="2400" dirty="0">
                  <a:solidFill>
                    <a:srgbClr val="4C4C4D"/>
                  </a:solidFill>
                  <a:latin typeface="Heebo"/>
                  <a:ea typeface="Heebo"/>
                  <a:cs typeface="Heebo"/>
                  <a:sym typeface="Heebo"/>
                </a:rPr>
                <a:t>In today's digital world, security is most important , especially in the medical field. Medical data, including X-rays and patient records, must be protected from unauthorized access. Breaches can lead to treatment errors and life-threatening situations.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6666160" y="3619500"/>
            <a:ext cx="4382840" cy="442912"/>
            <a:chOff x="0" y="0"/>
            <a:chExt cx="4725392" cy="59055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725392" cy="590550"/>
            </a:xfrm>
            <a:custGeom>
              <a:avLst/>
              <a:gdLst/>
              <a:ahLst/>
              <a:cxnLst/>
              <a:rect l="l" t="t" r="r" b="b"/>
              <a:pathLst>
                <a:path w="4725392" h="590550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28575"/>
              <a:ext cx="4725392" cy="61912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3600" b="1">
                  <a:solidFill>
                    <a:srgbClr val="152D47"/>
                  </a:solidFill>
                  <a:latin typeface="Crimson Pro Bold"/>
                  <a:ea typeface="Crimson Pro Bold"/>
                  <a:cs typeface="Crimson Pro Bold"/>
                  <a:sym typeface="Crimson Pro Bold"/>
                </a:rPr>
                <a:t>Proposed Solution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6666160" y="4281635"/>
            <a:ext cx="5144840" cy="3239691"/>
            <a:chOff x="0" y="-85725"/>
            <a:chExt cx="6859786" cy="4319588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630193" cy="4233863"/>
            </a:xfrm>
            <a:custGeom>
              <a:avLst/>
              <a:gdLst/>
              <a:ahLst/>
              <a:cxnLst/>
              <a:rect l="l" t="t" r="r" b="b"/>
              <a:pathLst>
                <a:path w="6630193" h="4233863">
                  <a:moveTo>
                    <a:pt x="0" y="0"/>
                  </a:moveTo>
                  <a:lnTo>
                    <a:pt x="6630193" y="0"/>
                  </a:lnTo>
                  <a:lnTo>
                    <a:pt x="6630193" y="4233863"/>
                  </a:lnTo>
                  <a:lnTo>
                    <a:pt x="0" y="423386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85725"/>
              <a:ext cx="6859786" cy="431958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just">
                <a:lnSpc>
                  <a:spcPts val="3562"/>
                </a:lnSpc>
              </a:pPr>
              <a:r>
                <a:rPr lang="en-US" sz="2400" dirty="0">
                  <a:solidFill>
                    <a:srgbClr val="4C4C4D"/>
                  </a:solidFill>
                  <a:latin typeface="Heebo"/>
                  <a:ea typeface="Heebo"/>
                  <a:cs typeface="Heebo"/>
                  <a:sym typeface="Heebo"/>
                </a:rPr>
                <a:t>This paper proposes a new confidentiality security system using different Pseudo Random Number Generators (MT, dSMFT, MRG, MLFG). These generators provide high confidentiality for medical image systems.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2340084" y="3619500"/>
            <a:ext cx="4382840" cy="442912"/>
            <a:chOff x="0" y="0"/>
            <a:chExt cx="4725392" cy="59055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4725392" cy="590550"/>
            </a:xfrm>
            <a:custGeom>
              <a:avLst/>
              <a:gdLst/>
              <a:ahLst/>
              <a:cxnLst/>
              <a:rect l="l" t="t" r="r" b="b"/>
              <a:pathLst>
                <a:path w="4725392" h="590550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28575"/>
              <a:ext cx="4725392" cy="61912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3600" b="1">
                  <a:solidFill>
                    <a:srgbClr val="152D47"/>
                  </a:solidFill>
                  <a:latin typeface="Crimson Pro Bold"/>
                  <a:ea typeface="Crimson Pro Bold"/>
                  <a:cs typeface="Crimson Pro Bold"/>
                  <a:sym typeface="Crimson Pro Bold"/>
                </a:rPr>
                <a:t>Techniques Used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2340084" y="4345929"/>
            <a:ext cx="4972645" cy="2721769"/>
            <a:chOff x="0" y="0"/>
            <a:chExt cx="6630193" cy="3629025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630193" cy="3629025"/>
            </a:xfrm>
            <a:custGeom>
              <a:avLst/>
              <a:gdLst/>
              <a:ahLst/>
              <a:cxnLst/>
              <a:rect l="l" t="t" r="r" b="b"/>
              <a:pathLst>
                <a:path w="6630193" h="3629025">
                  <a:moveTo>
                    <a:pt x="0" y="0"/>
                  </a:moveTo>
                  <a:lnTo>
                    <a:pt x="6630193" y="0"/>
                  </a:lnTo>
                  <a:lnTo>
                    <a:pt x="6630193" y="3629025"/>
                  </a:lnTo>
                  <a:lnTo>
                    <a:pt x="0" y="36290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85725"/>
              <a:ext cx="6630193" cy="37147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just">
                <a:lnSpc>
                  <a:spcPts val="3562"/>
                </a:lnSpc>
              </a:pPr>
              <a:r>
                <a:rPr lang="en-US" sz="2400" dirty="0">
                  <a:solidFill>
                    <a:srgbClr val="4C4C4D"/>
                  </a:solidFill>
                  <a:latin typeface="Heebo"/>
                  <a:ea typeface="Heebo"/>
                  <a:cs typeface="Heebo"/>
                  <a:sym typeface="Heebo"/>
                </a:rPr>
                <a:t>The system employs pixel permutation scramble functions like "Arnold Cat Map" and XOR with substitution, transposition, and combination. It also uses crop attack and salt noise attack for security systems.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6553200" y="800100"/>
            <a:ext cx="8022283" cy="825996"/>
            <a:chOff x="-1109169" y="-23813"/>
            <a:chExt cx="12974739" cy="110132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1865570" cy="1063228"/>
            </a:xfrm>
            <a:custGeom>
              <a:avLst/>
              <a:gdLst/>
              <a:ahLst/>
              <a:cxnLst/>
              <a:rect l="l" t="t" r="r" b="b"/>
              <a:pathLst>
                <a:path w="11865570" h="1063228">
                  <a:moveTo>
                    <a:pt x="0" y="0"/>
                  </a:moveTo>
                  <a:lnTo>
                    <a:pt x="11865570" y="0"/>
                  </a:lnTo>
                  <a:lnTo>
                    <a:pt x="11865570" y="1063228"/>
                  </a:lnTo>
                  <a:lnTo>
                    <a:pt x="0" y="106322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-1109169" y="-23813"/>
              <a:ext cx="11865569" cy="110132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249"/>
                </a:lnSpc>
              </a:pPr>
              <a:r>
                <a:rPr lang="en-US" sz="5400" b="1" dirty="0">
                  <a:solidFill>
                    <a:srgbClr val="152D47"/>
                  </a:solidFill>
                  <a:latin typeface="Crimson Pro Bold"/>
                  <a:ea typeface="Crimson Pro Bold"/>
                  <a:cs typeface="Crimson Pro Bold"/>
                  <a:sym typeface="Crimson Pro Bold"/>
                </a:rPr>
                <a:t>Methodology: Encryption Process</a:t>
              </a:r>
            </a:p>
          </p:txBody>
        </p:sp>
      </p:grpSp>
      <p:sp>
        <p:nvSpPr>
          <p:cNvPr id="6" name="Freeform 6" descr="preencoded.png"/>
          <p:cNvSpPr/>
          <p:nvPr/>
        </p:nvSpPr>
        <p:spPr>
          <a:xfrm>
            <a:off x="6382018" y="2691406"/>
            <a:ext cx="838200" cy="1083767"/>
          </a:xfrm>
          <a:custGeom>
            <a:avLst/>
            <a:gdLst/>
            <a:ahLst/>
            <a:cxnLst/>
            <a:rect l="l" t="t" r="r" b="b"/>
            <a:pathLst>
              <a:path w="1275904" h="1530995">
                <a:moveTo>
                  <a:pt x="0" y="0"/>
                </a:moveTo>
                <a:lnTo>
                  <a:pt x="1275904" y="0"/>
                </a:lnTo>
                <a:lnTo>
                  <a:pt x="1275904" y="1530995"/>
                </a:lnTo>
                <a:lnTo>
                  <a:pt x="0" y="153099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65" b="-65"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7330977" y="2880269"/>
            <a:ext cx="2627937" cy="398561"/>
            <a:chOff x="0" y="0"/>
            <a:chExt cx="4252913" cy="53141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252913" cy="531415"/>
            </a:xfrm>
            <a:custGeom>
              <a:avLst/>
              <a:gdLst/>
              <a:ahLst/>
              <a:cxnLst/>
              <a:rect l="l" t="t" r="r" b="b"/>
              <a:pathLst>
                <a:path w="4252913" h="531415">
                  <a:moveTo>
                    <a:pt x="0" y="0"/>
                  </a:moveTo>
                  <a:lnTo>
                    <a:pt x="4252913" y="0"/>
                  </a:lnTo>
                  <a:lnTo>
                    <a:pt x="4252913" y="531415"/>
                  </a:lnTo>
                  <a:lnTo>
                    <a:pt x="0" y="53141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19050"/>
              <a:ext cx="4252913" cy="55046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124"/>
                </a:lnSpc>
              </a:pPr>
              <a:r>
                <a:rPr lang="en-US" sz="2499" b="1">
                  <a:solidFill>
                    <a:srgbClr val="4C4C4D"/>
                  </a:solidFill>
                  <a:latin typeface="Crimson Pro Bold"/>
                  <a:ea typeface="Crimson Pro Bold"/>
                  <a:cs typeface="Crimson Pro Bold"/>
                  <a:sym typeface="Crimson Pro Bold"/>
                </a:rPr>
                <a:t>Image Preparation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7330976" y="3431827"/>
            <a:ext cx="10499824" cy="408385"/>
            <a:chOff x="0" y="0"/>
            <a:chExt cx="19790965" cy="54451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9790966" cy="544513"/>
            </a:xfrm>
            <a:custGeom>
              <a:avLst/>
              <a:gdLst/>
              <a:ahLst/>
              <a:cxnLst/>
              <a:rect l="l" t="t" r="r" b="b"/>
              <a:pathLst>
                <a:path w="19790966" h="544513">
                  <a:moveTo>
                    <a:pt x="0" y="0"/>
                  </a:moveTo>
                  <a:lnTo>
                    <a:pt x="19790966" y="0"/>
                  </a:lnTo>
                  <a:lnTo>
                    <a:pt x="19790966" y="544513"/>
                  </a:lnTo>
                  <a:lnTo>
                    <a:pt x="0" y="5445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76200"/>
              <a:ext cx="19790965" cy="62071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187"/>
                </a:lnSpc>
              </a:pPr>
              <a:r>
                <a:rPr lang="en-US" sz="2000" dirty="0">
                  <a:solidFill>
                    <a:srgbClr val="4C4C4D"/>
                  </a:solidFill>
                  <a:latin typeface="Heebo"/>
                  <a:ea typeface="Heebo"/>
                  <a:cs typeface="Heebo"/>
                  <a:sym typeface="Heebo"/>
                </a:rPr>
                <a:t>Load a grayscale medical image, resize it to 256x256 pixels, and divide it into 16x16 pixel blocks.</a:t>
              </a:r>
            </a:p>
          </p:txBody>
        </p:sp>
      </p:grpSp>
      <p:sp>
        <p:nvSpPr>
          <p:cNvPr id="13" name="Freeform 13" descr="preencoded.png"/>
          <p:cNvSpPr/>
          <p:nvPr/>
        </p:nvSpPr>
        <p:spPr>
          <a:xfrm>
            <a:off x="6382018" y="4323915"/>
            <a:ext cx="838200" cy="1329767"/>
          </a:xfrm>
          <a:custGeom>
            <a:avLst/>
            <a:gdLst/>
            <a:ahLst/>
            <a:cxnLst/>
            <a:rect l="l" t="t" r="r" b="b"/>
            <a:pathLst>
              <a:path w="1275904" h="1878509">
                <a:moveTo>
                  <a:pt x="0" y="0"/>
                </a:moveTo>
                <a:lnTo>
                  <a:pt x="1275904" y="0"/>
                </a:lnTo>
                <a:lnTo>
                  <a:pt x="1275904" y="1878509"/>
                </a:lnTo>
                <a:lnTo>
                  <a:pt x="0" y="187850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3" r="-73"/>
            </a:stretch>
          </a:blipFill>
        </p:spPr>
      </p:sp>
      <p:grpSp>
        <p:nvGrpSpPr>
          <p:cNvPr id="14" name="Group 14"/>
          <p:cNvGrpSpPr/>
          <p:nvPr/>
        </p:nvGrpSpPr>
        <p:grpSpPr>
          <a:xfrm>
            <a:off x="7355336" y="4411263"/>
            <a:ext cx="2627937" cy="398561"/>
            <a:chOff x="0" y="0"/>
            <a:chExt cx="4252913" cy="531415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4252913" cy="531415"/>
            </a:xfrm>
            <a:custGeom>
              <a:avLst/>
              <a:gdLst/>
              <a:ahLst/>
              <a:cxnLst/>
              <a:rect l="l" t="t" r="r" b="b"/>
              <a:pathLst>
                <a:path w="4252913" h="531415">
                  <a:moveTo>
                    <a:pt x="0" y="0"/>
                  </a:moveTo>
                  <a:lnTo>
                    <a:pt x="4252913" y="0"/>
                  </a:lnTo>
                  <a:lnTo>
                    <a:pt x="4252913" y="531415"/>
                  </a:lnTo>
                  <a:lnTo>
                    <a:pt x="0" y="53141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19050"/>
              <a:ext cx="4252913" cy="55046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124"/>
                </a:lnSpc>
              </a:pPr>
              <a:r>
                <a:rPr lang="en-US" sz="2499" b="1">
                  <a:solidFill>
                    <a:srgbClr val="4C4C4D"/>
                  </a:solidFill>
                  <a:latin typeface="Crimson Pro Bold"/>
                  <a:ea typeface="Crimson Pro Bold"/>
                  <a:cs typeface="Crimson Pro Bold"/>
                  <a:sym typeface="Crimson Pro Bold"/>
                </a:rPr>
                <a:t>Seed Generation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7330976" y="4962821"/>
            <a:ext cx="10499824" cy="816769"/>
            <a:chOff x="0" y="0"/>
            <a:chExt cx="19790965" cy="1089025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9790966" cy="1089025"/>
            </a:xfrm>
            <a:custGeom>
              <a:avLst/>
              <a:gdLst/>
              <a:ahLst/>
              <a:cxnLst/>
              <a:rect l="l" t="t" r="r" b="b"/>
              <a:pathLst>
                <a:path w="19790966" h="1089025">
                  <a:moveTo>
                    <a:pt x="0" y="0"/>
                  </a:moveTo>
                  <a:lnTo>
                    <a:pt x="19790966" y="0"/>
                  </a:lnTo>
                  <a:lnTo>
                    <a:pt x="19790966" y="1089025"/>
                  </a:lnTo>
                  <a:lnTo>
                    <a:pt x="0" y="10890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76200"/>
              <a:ext cx="19790965" cy="116522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187"/>
                </a:lnSpc>
              </a:pPr>
              <a:r>
                <a:rPr lang="en-US" sz="2000" dirty="0">
                  <a:solidFill>
                    <a:srgbClr val="4C4C4D"/>
                  </a:solidFill>
                  <a:latin typeface="Heebo"/>
                  <a:ea typeface="Heebo"/>
                  <a:cs typeface="Heebo"/>
                  <a:sym typeface="Heebo"/>
                </a:rPr>
                <a:t>Select a secret Personal Identification Number (PIN) as a seed for the Pseudo Random Number Generators (PRNGs). Convert the PIN into an integer seed using byte encoding.</a:t>
              </a:r>
            </a:p>
          </p:txBody>
        </p:sp>
      </p:grpSp>
      <p:sp>
        <p:nvSpPr>
          <p:cNvPr id="20" name="Freeform 20" descr="preencoded.png"/>
          <p:cNvSpPr/>
          <p:nvPr/>
        </p:nvSpPr>
        <p:spPr>
          <a:xfrm>
            <a:off x="6382018" y="6202424"/>
            <a:ext cx="838200" cy="1329767"/>
          </a:xfrm>
          <a:custGeom>
            <a:avLst/>
            <a:gdLst/>
            <a:ahLst/>
            <a:cxnLst/>
            <a:rect l="l" t="t" r="r" b="b"/>
            <a:pathLst>
              <a:path w="1275904" h="1878509">
                <a:moveTo>
                  <a:pt x="0" y="0"/>
                </a:moveTo>
                <a:lnTo>
                  <a:pt x="1275904" y="0"/>
                </a:lnTo>
                <a:lnTo>
                  <a:pt x="1275904" y="1878509"/>
                </a:lnTo>
                <a:lnTo>
                  <a:pt x="0" y="187850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73" r="-73"/>
            </a:stretch>
          </a:blipFill>
        </p:spPr>
      </p:sp>
      <p:grpSp>
        <p:nvGrpSpPr>
          <p:cNvPr id="21" name="Group 21"/>
          <p:cNvGrpSpPr/>
          <p:nvPr/>
        </p:nvGrpSpPr>
        <p:grpSpPr>
          <a:xfrm>
            <a:off x="7330977" y="6289773"/>
            <a:ext cx="2627937" cy="398561"/>
            <a:chOff x="0" y="0"/>
            <a:chExt cx="4252913" cy="531415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4252913" cy="531415"/>
            </a:xfrm>
            <a:custGeom>
              <a:avLst/>
              <a:gdLst/>
              <a:ahLst/>
              <a:cxnLst/>
              <a:rect l="l" t="t" r="r" b="b"/>
              <a:pathLst>
                <a:path w="4252913" h="531415">
                  <a:moveTo>
                    <a:pt x="0" y="0"/>
                  </a:moveTo>
                  <a:lnTo>
                    <a:pt x="4252913" y="0"/>
                  </a:lnTo>
                  <a:lnTo>
                    <a:pt x="4252913" y="531415"/>
                  </a:lnTo>
                  <a:lnTo>
                    <a:pt x="0" y="53141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19050"/>
              <a:ext cx="4252913" cy="55046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124"/>
                </a:lnSpc>
              </a:pPr>
              <a:r>
                <a:rPr lang="en-US" sz="2499" b="1">
                  <a:solidFill>
                    <a:srgbClr val="4C4C4D"/>
                  </a:solidFill>
                  <a:latin typeface="Crimson Pro Bold"/>
                  <a:ea typeface="Crimson Pro Bold"/>
                  <a:cs typeface="Crimson Pro Bold"/>
                  <a:sym typeface="Crimson Pro Bold"/>
                </a:rPr>
                <a:t>Block Permutation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7330976" y="6841330"/>
            <a:ext cx="10499824" cy="816769"/>
            <a:chOff x="0" y="0"/>
            <a:chExt cx="19790965" cy="1089025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9790966" cy="1089025"/>
            </a:xfrm>
            <a:custGeom>
              <a:avLst/>
              <a:gdLst/>
              <a:ahLst/>
              <a:cxnLst/>
              <a:rect l="l" t="t" r="r" b="b"/>
              <a:pathLst>
                <a:path w="19790966" h="1089025">
                  <a:moveTo>
                    <a:pt x="0" y="0"/>
                  </a:moveTo>
                  <a:lnTo>
                    <a:pt x="19790966" y="0"/>
                  </a:lnTo>
                  <a:lnTo>
                    <a:pt x="19790966" y="1089025"/>
                  </a:lnTo>
                  <a:lnTo>
                    <a:pt x="0" y="10890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0" y="-76200"/>
              <a:ext cx="19790965" cy="116522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187"/>
                </a:lnSpc>
              </a:pPr>
              <a:r>
                <a:rPr lang="en-US" sz="2000">
                  <a:solidFill>
                    <a:srgbClr val="4C4C4D"/>
                  </a:solidFill>
                  <a:latin typeface="Heebo"/>
                  <a:ea typeface="Heebo"/>
                  <a:cs typeface="Heebo"/>
                  <a:sym typeface="Heebo"/>
                </a:rPr>
                <a:t>Define a function to permute the blocks using the selected PRNG. This involves generating a list of block indices, shuffling the indices using the PRNG's shuffle method, and rearranging the blocks based on the shuffled indices.</a:t>
              </a:r>
            </a:p>
          </p:txBody>
        </p:sp>
      </p:grpSp>
      <p:sp>
        <p:nvSpPr>
          <p:cNvPr id="27" name="Freeform 27" descr="preencoded.png"/>
          <p:cNvSpPr/>
          <p:nvPr/>
        </p:nvSpPr>
        <p:spPr>
          <a:xfrm>
            <a:off x="6382018" y="8080933"/>
            <a:ext cx="838200" cy="1329767"/>
          </a:xfrm>
          <a:custGeom>
            <a:avLst/>
            <a:gdLst/>
            <a:ahLst/>
            <a:cxnLst/>
            <a:rect l="l" t="t" r="r" b="b"/>
            <a:pathLst>
              <a:path w="1275904" h="1878509">
                <a:moveTo>
                  <a:pt x="0" y="0"/>
                </a:moveTo>
                <a:lnTo>
                  <a:pt x="1275904" y="0"/>
                </a:lnTo>
                <a:lnTo>
                  <a:pt x="1275904" y="1878509"/>
                </a:lnTo>
                <a:lnTo>
                  <a:pt x="0" y="187850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73" r="-73"/>
            </a:stretch>
          </a:blipFill>
        </p:spPr>
      </p:sp>
      <p:grpSp>
        <p:nvGrpSpPr>
          <p:cNvPr id="28" name="Group 28"/>
          <p:cNvGrpSpPr/>
          <p:nvPr/>
        </p:nvGrpSpPr>
        <p:grpSpPr>
          <a:xfrm>
            <a:off x="7330977" y="8168282"/>
            <a:ext cx="2627937" cy="398561"/>
            <a:chOff x="0" y="0"/>
            <a:chExt cx="4252913" cy="531415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4252913" cy="531415"/>
            </a:xfrm>
            <a:custGeom>
              <a:avLst/>
              <a:gdLst/>
              <a:ahLst/>
              <a:cxnLst/>
              <a:rect l="l" t="t" r="r" b="b"/>
              <a:pathLst>
                <a:path w="4252913" h="531415">
                  <a:moveTo>
                    <a:pt x="0" y="0"/>
                  </a:moveTo>
                  <a:lnTo>
                    <a:pt x="4252913" y="0"/>
                  </a:lnTo>
                  <a:lnTo>
                    <a:pt x="4252913" y="531415"/>
                  </a:lnTo>
                  <a:lnTo>
                    <a:pt x="0" y="53141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0" name="TextBox 30"/>
            <p:cNvSpPr txBox="1"/>
            <p:nvPr/>
          </p:nvSpPr>
          <p:spPr>
            <a:xfrm>
              <a:off x="0" y="-19050"/>
              <a:ext cx="4252913" cy="55046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124"/>
                </a:lnSpc>
              </a:pPr>
              <a:r>
                <a:rPr lang="en-US" sz="2499" b="1">
                  <a:solidFill>
                    <a:srgbClr val="4C4C4D"/>
                  </a:solidFill>
                  <a:latin typeface="Crimson Pro Bold"/>
                  <a:ea typeface="Crimson Pro Bold"/>
                  <a:cs typeface="Crimson Pro Bold"/>
                  <a:sym typeface="Crimson Pro Bold"/>
                </a:rPr>
                <a:t>XOR Substitution</a:t>
              </a:r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7330976" y="8719838"/>
            <a:ext cx="10499824" cy="816769"/>
            <a:chOff x="0" y="0"/>
            <a:chExt cx="19790965" cy="1089025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19790966" cy="1089025"/>
            </a:xfrm>
            <a:custGeom>
              <a:avLst/>
              <a:gdLst/>
              <a:ahLst/>
              <a:cxnLst/>
              <a:rect l="l" t="t" r="r" b="b"/>
              <a:pathLst>
                <a:path w="19790966" h="1089025">
                  <a:moveTo>
                    <a:pt x="0" y="0"/>
                  </a:moveTo>
                  <a:lnTo>
                    <a:pt x="19790966" y="0"/>
                  </a:lnTo>
                  <a:lnTo>
                    <a:pt x="19790966" y="1089025"/>
                  </a:lnTo>
                  <a:lnTo>
                    <a:pt x="0" y="10890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3" name="TextBox 33"/>
            <p:cNvSpPr txBox="1"/>
            <p:nvPr/>
          </p:nvSpPr>
          <p:spPr>
            <a:xfrm>
              <a:off x="0" y="-76200"/>
              <a:ext cx="19790965" cy="116522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187"/>
                </a:lnSpc>
              </a:pPr>
              <a:r>
                <a:rPr lang="en-US" sz="2000">
                  <a:solidFill>
                    <a:srgbClr val="4C4C4D"/>
                  </a:solidFill>
                  <a:latin typeface="Heebo"/>
                  <a:ea typeface="Heebo"/>
                  <a:cs typeface="Heebo"/>
                  <a:sym typeface="Heebo"/>
                </a:rPr>
                <a:t>Implement a function to apply XOR substitution on each block. Flatten the block into a one-dimensional array, generate random bytes using the PRNG, and perform a bitwise XOR operation between the block and the random bytes to create the encrypted block.</a:t>
              </a:r>
            </a:p>
          </p:txBody>
        </p:sp>
      </p:grpSp>
      <p:pic>
        <p:nvPicPr>
          <p:cNvPr id="2050" name="Picture 2" descr="Encryption techniques | PPT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08" r="11673"/>
          <a:stretch/>
        </p:blipFill>
        <p:spPr bwMode="auto">
          <a:xfrm>
            <a:off x="90152" y="342900"/>
            <a:ext cx="6005848" cy="982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4000"/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6556953" y="876300"/>
            <a:ext cx="5174094" cy="467320"/>
            <a:chOff x="0" y="0"/>
            <a:chExt cx="6898792" cy="62309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898791" cy="623094"/>
            </a:xfrm>
            <a:custGeom>
              <a:avLst/>
              <a:gdLst/>
              <a:ahLst/>
              <a:cxnLst/>
              <a:rect l="l" t="t" r="r" b="b"/>
              <a:pathLst>
                <a:path w="6898791" h="623094">
                  <a:moveTo>
                    <a:pt x="0" y="0"/>
                  </a:moveTo>
                  <a:lnTo>
                    <a:pt x="6898791" y="0"/>
                  </a:lnTo>
                  <a:lnTo>
                    <a:pt x="6898791" y="623094"/>
                  </a:lnTo>
                  <a:lnTo>
                    <a:pt x="0" y="62309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6898792" cy="623094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2699"/>
                </a:lnSpc>
              </a:pPr>
              <a:r>
                <a:rPr lang="en-US" sz="5400" b="1" dirty="0" smtClean="0">
                  <a:solidFill>
                    <a:srgbClr val="152D47"/>
                  </a:solidFill>
                  <a:latin typeface="Crimson Pro Bold" panose="020B0604020202020204" charset="0"/>
                  <a:ea typeface="Heebo Bold"/>
                  <a:cs typeface="Heebo Bold"/>
                  <a:sym typeface="Heebo Bold"/>
                </a:rPr>
                <a:t>Encrypted  Image</a:t>
              </a:r>
            </a:p>
            <a:p>
              <a:pPr algn="ctr">
                <a:lnSpc>
                  <a:spcPts val="2699"/>
                </a:lnSpc>
              </a:pPr>
              <a:endParaRPr lang="en-US" sz="5400" b="1" dirty="0">
                <a:solidFill>
                  <a:srgbClr val="152D47"/>
                </a:solidFill>
                <a:latin typeface="Crimson Pro Bold" panose="020B0604020202020204" charset="0"/>
                <a:ea typeface="Heebo Bold"/>
                <a:cs typeface="Heebo Bold"/>
                <a:sym typeface="Heebo Bold"/>
              </a:endParaRPr>
            </a:p>
            <a:p>
              <a:pPr algn="ctr">
                <a:lnSpc>
                  <a:spcPts val="2699"/>
                </a:lnSpc>
              </a:pPr>
              <a:r>
                <a:rPr lang="en-US" sz="5400" b="1" dirty="0" smtClean="0">
                  <a:solidFill>
                    <a:srgbClr val="152D47"/>
                  </a:solidFill>
                  <a:latin typeface="Crimson Pro Bold" panose="020B0604020202020204" charset="0"/>
                  <a:ea typeface="Heebo Bold"/>
                  <a:cs typeface="Heebo Bold"/>
                  <a:sym typeface="Heebo Bold"/>
                </a:rPr>
                <a:t>Block </a:t>
              </a:r>
              <a:r>
                <a:rPr lang="en-US" sz="5400" b="1" dirty="0">
                  <a:solidFill>
                    <a:srgbClr val="152D47"/>
                  </a:solidFill>
                  <a:latin typeface="Crimson Pro Bold" panose="020B0604020202020204" charset="0"/>
                  <a:ea typeface="Heebo Bold"/>
                  <a:cs typeface="Heebo Bold"/>
                  <a:sym typeface="Heebo Bold"/>
                </a:rPr>
                <a:t>Diagram</a:t>
              </a:r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1" y="2382592"/>
            <a:ext cx="11582400" cy="708906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2292774" y="5384116"/>
            <a:ext cx="17608874" cy="402015"/>
            <a:chOff x="0" y="0"/>
            <a:chExt cx="23478498" cy="53602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3478499" cy="536020"/>
            </a:xfrm>
            <a:custGeom>
              <a:avLst/>
              <a:gdLst/>
              <a:ahLst/>
              <a:cxnLst/>
              <a:rect l="l" t="t" r="r" b="b"/>
              <a:pathLst>
                <a:path w="23478499" h="536020">
                  <a:moveTo>
                    <a:pt x="0" y="0"/>
                  </a:moveTo>
                  <a:lnTo>
                    <a:pt x="23478499" y="0"/>
                  </a:lnTo>
                  <a:lnTo>
                    <a:pt x="23478499" y="536020"/>
                  </a:lnTo>
                  <a:lnTo>
                    <a:pt x="0" y="53602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23478498" cy="59317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245070" lvl="1" indent="-122535" algn="l">
                <a:lnSpc>
                  <a:spcPts val="2562"/>
                </a:lnSpc>
                <a:buFont typeface="Arial"/>
                <a:buChar char="•"/>
              </a:pPr>
              <a:r>
                <a:rPr lang="en-US" sz="1625">
                  <a:solidFill>
                    <a:srgbClr val="4C4C4D"/>
                  </a:solidFill>
                  <a:latin typeface="Heebo"/>
                  <a:ea typeface="Heebo"/>
                  <a:cs typeface="Heebo"/>
                  <a:sym typeface="Heebo"/>
                </a:rPr>
                <a:t>.</a:t>
              </a: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6281785" y="983785"/>
            <a:ext cx="7045228" cy="806915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algn="ctr">
              <a:lnSpc>
                <a:spcPts val="5062"/>
              </a:lnSpc>
            </a:pPr>
            <a:r>
              <a:rPr lang="en-US" sz="5400" b="1" dirty="0">
                <a:solidFill>
                  <a:srgbClr val="152D47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Methodology: Decryption Process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3606799" y="2131121"/>
            <a:ext cx="12395201" cy="7365206"/>
            <a:chOff x="0" y="-390656"/>
            <a:chExt cx="16526934" cy="982027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6526934" cy="9387185"/>
            </a:xfrm>
            <a:custGeom>
              <a:avLst/>
              <a:gdLst/>
              <a:ahLst/>
              <a:cxnLst/>
              <a:rect l="l" t="t" r="r" b="b"/>
              <a:pathLst>
                <a:path w="16526934" h="9387185">
                  <a:moveTo>
                    <a:pt x="0" y="0"/>
                  </a:moveTo>
                  <a:lnTo>
                    <a:pt x="16526934" y="0"/>
                  </a:lnTo>
                  <a:lnTo>
                    <a:pt x="16526934" y="9387185"/>
                  </a:lnTo>
                  <a:lnTo>
                    <a:pt x="0" y="938718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90656"/>
              <a:ext cx="16526933" cy="9820274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2699"/>
                </a:lnSpc>
              </a:pPr>
              <a:r>
                <a:rPr lang="en-US" sz="2249" b="1" dirty="0">
                  <a:solidFill>
                    <a:srgbClr val="4C4C4D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         </a:t>
              </a:r>
            </a:p>
            <a:p>
              <a:pPr algn="l">
                <a:lnSpc>
                  <a:spcPts val="2699"/>
                </a:lnSpc>
              </a:pPr>
              <a:r>
                <a:rPr lang="en-US" sz="2249" b="1" dirty="0" smtClean="0">
                  <a:solidFill>
                    <a:srgbClr val="4C4C4D"/>
                  </a:solidFill>
                  <a:latin typeface="Arial Bold"/>
                  <a:ea typeface="Arial Bold"/>
                  <a:cs typeface="Arial Bold"/>
                  <a:sym typeface="Arial Bold"/>
                </a:rPr>
                <a:t>Load </a:t>
              </a:r>
              <a:r>
                <a:rPr lang="en-US" sz="2249" b="1" dirty="0">
                  <a:solidFill>
                    <a:srgbClr val="4C4C4D"/>
                  </a:solidFill>
                  <a:latin typeface="Arial Bold"/>
                  <a:ea typeface="Arial Bold"/>
                  <a:cs typeface="Arial Bold"/>
                  <a:sym typeface="Arial Bold"/>
                </a:rPr>
                <a:t>Encrypted Image</a:t>
              </a:r>
            </a:p>
            <a:p>
              <a:pPr algn="l">
                <a:lnSpc>
                  <a:spcPts val="2699"/>
                </a:lnSpc>
              </a:pPr>
              <a:endParaRPr lang="en-US" sz="2249" b="1" dirty="0">
                <a:solidFill>
                  <a:srgbClr val="4C4C4D"/>
                </a:solidFill>
                <a:latin typeface="Arial Bold"/>
                <a:ea typeface="Arial Bold"/>
                <a:cs typeface="Arial Bold"/>
                <a:sym typeface="Arial Bold"/>
              </a:endParaRPr>
            </a:p>
            <a:p>
              <a:pPr algn="l">
                <a:lnSpc>
                  <a:spcPts val="2699"/>
                </a:lnSpc>
              </a:pPr>
              <a:r>
                <a:rPr lang="en-US" sz="2249" b="1" dirty="0" smtClean="0">
                  <a:solidFill>
                    <a:srgbClr val="4C4C4D"/>
                  </a:solidFill>
                  <a:latin typeface="Arial Bold"/>
                  <a:ea typeface="Arial Bold"/>
                  <a:cs typeface="Arial Bold"/>
                  <a:sym typeface="Arial Bold"/>
                </a:rPr>
                <a:t>        </a:t>
              </a:r>
              <a:endParaRPr lang="en-US" sz="2249" b="1" dirty="0">
                <a:solidFill>
                  <a:srgbClr val="4C4C4D"/>
                </a:solidFill>
                <a:latin typeface="Arial Bold"/>
                <a:ea typeface="Arial Bold"/>
                <a:cs typeface="Arial Bold"/>
                <a:sym typeface="Arial Bold"/>
              </a:endParaRPr>
            </a:p>
            <a:p>
              <a:pPr algn="l">
                <a:lnSpc>
                  <a:spcPts val="2699"/>
                </a:lnSpc>
              </a:pPr>
              <a:r>
                <a:rPr lang="en-US" sz="2249" b="1" dirty="0" smtClean="0">
                  <a:solidFill>
                    <a:srgbClr val="4C4C4D"/>
                  </a:solidFill>
                  <a:latin typeface="Arial Bold"/>
                  <a:ea typeface="Arial Bold"/>
                  <a:cs typeface="Arial Bold"/>
                  <a:sym typeface="Arial Bold"/>
                </a:rPr>
                <a:t>Divide </a:t>
              </a:r>
              <a:r>
                <a:rPr lang="en-US" sz="2249" b="1" dirty="0">
                  <a:solidFill>
                    <a:srgbClr val="4C4C4D"/>
                  </a:solidFill>
                  <a:latin typeface="Arial Bold"/>
                  <a:ea typeface="Arial Bold"/>
                  <a:cs typeface="Arial Bold"/>
                  <a:sym typeface="Arial Bold"/>
                </a:rPr>
                <a:t>Image into Blocks</a:t>
              </a:r>
              <a:r>
                <a:rPr lang="en-US" sz="2249" dirty="0">
                  <a:solidFill>
                    <a:srgbClr val="4C4C4D"/>
                  </a:solidFill>
                  <a:latin typeface="Arial"/>
                  <a:ea typeface="Arial"/>
                  <a:cs typeface="Arial"/>
                  <a:sym typeface="Arial"/>
                </a:rPr>
                <a:t> (16×16 blocks)</a:t>
              </a:r>
            </a:p>
            <a:p>
              <a:pPr algn="l">
                <a:lnSpc>
                  <a:spcPts val="2699"/>
                </a:lnSpc>
              </a:pPr>
              <a:endParaRPr lang="en-US" sz="2249" dirty="0">
                <a:solidFill>
                  <a:srgbClr val="4C4C4D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algn="l">
                <a:lnSpc>
                  <a:spcPts val="2699"/>
                </a:lnSpc>
              </a:pPr>
              <a:endParaRPr lang="en-US" sz="2249" dirty="0">
                <a:solidFill>
                  <a:srgbClr val="4C4C4D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algn="l">
                <a:lnSpc>
                  <a:spcPts val="2699"/>
                </a:lnSpc>
              </a:pPr>
              <a:r>
                <a:rPr lang="en-US" sz="2249" b="1" dirty="0" smtClean="0">
                  <a:solidFill>
                    <a:srgbClr val="4C4C4D"/>
                  </a:solidFill>
                  <a:latin typeface="Arial Bold"/>
                  <a:ea typeface="Arial Bold"/>
                  <a:cs typeface="Arial Bold"/>
                  <a:sym typeface="Arial Bold"/>
                </a:rPr>
                <a:t>Retrieve </a:t>
              </a:r>
              <a:r>
                <a:rPr lang="en-US" sz="2249" b="1" dirty="0">
                  <a:solidFill>
                    <a:srgbClr val="4C4C4D"/>
                  </a:solidFill>
                  <a:latin typeface="Arial Bold"/>
                  <a:ea typeface="Arial Bold"/>
                  <a:cs typeface="Arial Bold"/>
                  <a:sym typeface="Arial Bold"/>
                </a:rPr>
                <a:t>PRNG (Same Seed and Variant Used in Encryption)</a:t>
              </a:r>
            </a:p>
            <a:p>
              <a:pPr algn="l">
                <a:lnSpc>
                  <a:spcPts val="2699"/>
                </a:lnSpc>
              </a:pPr>
              <a:endParaRPr lang="en-US" sz="2249" b="1" dirty="0" smtClean="0">
                <a:solidFill>
                  <a:srgbClr val="4C4C4D"/>
                </a:solidFill>
                <a:latin typeface="Arial Bold"/>
                <a:ea typeface="Arial Bold"/>
                <a:cs typeface="Arial Bold"/>
                <a:sym typeface="Arial Bold"/>
              </a:endParaRPr>
            </a:p>
            <a:p>
              <a:pPr algn="l">
                <a:lnSpc>
                  <a:spcPts val="2699"/>
                </a:lnSpc>
              </a:pPr>
              <a:endParaRPr lang="en-US" sz="2249" b="1" dirty="0">
                <a:solidFill>
                  <a:srgbClr val="4C4C4D"/>
                </a:solidFill>
                <a:latin typeface="Arial Bold"/>
                <a:ea typeface="Arial Bold"/>
                <a:cs typeface="Arial Bold"/>
                <a:sym typeface="Arial Bold"/>
              </a:endParaRPr>
            </a:p>
            <a:p>
              <a:pPr algn="l">
                <a:lnSpc>
                  <a:spcPts val="2699"/>
                </a:lnSpc>
              </a:pPr>
              <a:r>
                <a:rPr lang="en-US" sz="2249" b="1" dirty="0" smtClean="0">
                  <a:solidFill>
                    <a:srgbClr val="4C4C4D"/>
                  </a:solidFill>
                  <a:latin typeface="Arial Bold"/>
                  <a:ea typeface="Arial Bold"/>
                  <a:cs typeface="Arial Bold"/>
                  <a:sym typeface="Arial Bold"/>
                </a:rPr>
                <a:t>Reverse </a:t>
              </a:r>
              <a:r>
                <a:rPr lang="en-US" sz="2249" b="1" dirty="0">
                  <a:solidFill>
                    <a:srgbClr val="4C4C4D"/>
                  </a:solidFill>
                  <a:latin typeface="Arial Bold"/>
                  <a:ea typeface="Arial Bold"/>
                  <a:cs typeface="Arial Bold"/>
                  <a:sym typeface="Arial Bold"/>
                </a:rPr>
                <a:t>XOR </a:t>
              </a:r>
              <a:r>
                <a:rPr lang="en-US" sz="2249" b="1" dirty="0" smtClean="0">
                  <a:solidFill>
                    <a:srgbClr val="4C4C4D"/>
                  </a:solidFill>
                  <a:latin typeface="Arial Bold"/>
                  <a:ea typeface="Arial Bold"/>
                  <a:cs typeface="Arial Bold"/>
                  <a:sym typeface="Arial Bold"/>
                </a:rPr>
                <a:t>Substitution: </a:t>
              </a:r>
              <a:r>
                <a:rPr lang="en-US" sz="2249" dirty="0" smtClean="0">
                  <a:solidFill>
                    <a:srgbClr val="4C4C4D"/>
                  </a:solidFill>
                  <a:latin typeface="Arial"/>
                  <a:ea typeface="Arial"/>
                  <a:cs typeface="Arial"/>
                  <a:sym typeface="Arial"/>
                </a:rPr>
                <a:t>Retrieve </a:t>
              </a:r>
              <a:r>
                <a:rPr lang="en-US" sz="2249" dirty="0">
                  <a:solidFill>
                    <a:srgbClr val="4C4C4D"/>
                  </a:solidFill>
                  <a:latin typeface="Arial"/>
                  <a:ea typeface="Arial"/>
                  <a:cs typeface="Arial"/>
                  <a:sym typeface="Arial"/>
                </a:rPr>
                <a:t>original block by </a:t>
              </a:r>
              <a:r>
                <a:rPr lang="en-US" sz="2249" dirty="0" smtClean="0">
                  <a:solidFill>
                    <a:srgbClr val="4C4C4D"/>
                  </a:solidFill>
                  <a:latin typeface="Arial"/>
                  <a:ea typeface="Arial"/>
                  <a:cs typeface="Arial"/>
                  <a:sym typeface="Arial"/>
                </a:rPr>
                <a:t>XORING </a:t>
              </a:r>
              <a:r>
                <a:rPr lang="en-US" sz="2249" dirty="0">
                  <a:solidFill>
                    <a:srgbClr val="4C4C4D"/>
                  </a:solidFill>
                  <a:latin typeface="Arial"/>
                  <a:ea typeface="Arial"/>
                  <a:cs typeface="Arial"/>
                  <a:sym typeface="Arial"/>
                </a:rPr>
                <a:t>encrypted block with the same PRNG-generated random bytes</a:t>
              </a:r>
            </a:p>
            <a:p>
              <a:pPr algn="l">
                <a:lnSpc>
                  <a:spcPts val="2699"/>
                </a:lnSpc>
              </a:pPr>
              <a:endParaRPr lang="en-US" sz="2249" dirty="0">
                <a:solidFill>
                  <a:srgbClr val="4C4C4D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algn="l">
                <a:lnSpc>
                  <a:spcPts val="2699"/>
                </a:lnSpc>
              </a:pPr>
              <a:endParaRPr lang="en-US" sz="2249" b="1" dirty="0" smtClean="0">
                <a:solidFill>
                  <a:srgbClr val="4C4C4D"/>
                </a:solidFill>
                <a:latin typeface="Arial Bold"/>
                <a:ea typeface="Arial Bold"/>
                <a:cs typeface="Arial Bold"/>
                <a:sym typeface="Arial Bold"/>
              </a:endParaRPr>
            </a:p>
            <a:p>
              <a:pPr algn="l">
                <a:lnSpc>
                  <a:spcPts val="2699"/>
                </a:lnSpc>
              </a:pPr>
              <a:r>
                <a:rPr lang="en-US" sz="2249" b="1" dirty="0" smtClean="0">
                  <a:solidFill>
                    <a:srgbClr val="4C4C4D"/>
                  </a:solidFill>
                  <a:latin typeface="Arial Bold"/>
                  <a:ea typeface="Arial Bold"/>
                  <a:cs typeface="Arial Bold"/>
                  <a:sym typeface="Arial Bold"/>
                </a:rPr>
                <a:t>Reverse </a:t>
              </a:r>
              <a:r>
                <a:rPr lang="en-US" sz="2249" b="1" dirty="0">
                  <a:solidFill>
                    <a:srgbClr val="4C4C4D"/>
                  </a:solidFill>
                  <a:latin typeface="Arial Bold"/>
                  <a:ea typeface="Arial Bold"/>
                  <a:cs typeface="Arial Bold"/>
                  <a:sym typeface="Arial Bold"/>
                </a:rPr>
                <a:t>Block </a:t>
              </a:r>
              <a:r>
                <a:rPr lang="en-US" sz="2249" b="1" dirty="0" smtClean="0">
                  <a:solidFill>
                    <a:srgbClr val="4C4C4D"/>
                  </a:solidFill>
                  <a:latin typeface="Arial Bold"/>
                  <a:ea typeface="Arial Bold"/>
                  <a:cs typeface="Arial Bold"/>
                  <a:sym typeface="Arial Bold"/>
                </a:rPr>
                <a:t>Transposition: </a:t>
              </a:r>
              <a:r>
                <a:rPr lang="en-US" sz="2249" dirty="0" smtClean="0">
                  <a:solidFill>
                    <a:srgbClr val="4C4C4D"/>
                  </a:solidFill>
                  <a:latin typeface="Arial"/>
                  <a:ea typeface="Arial"/>
                  <a:cs typeface="Arial"/>
                  <a:sym typeface="Arial"/>
                </a:rPr>
                <a:t>Restore </a:t>
              </a:r>
              <a:r>
                <a:rPr lang="en-US" sz="2249" dirty="0">
                  <a:solidFill>
                    <a:srgbClr val="4C4C4D"/>
                  </a:solidFill>
                  <a:latin typeface="Arial"/>
                  <a:ea typeface="Arial"/>
                  <a:cs typeface="Arial"/>
                  <a:sym typeface="Arial"/>
                </a:rPr>
                <a:t>original block positions using inverse permutation</a:t>
              </a:r>
            </a:p>
            <a:p>
              <a:pPr algn="l">
                <a:lnSpc>
                  <a:spcPts val="2699"/>
                </a:lnSpc>
              </a:pPr>
              <a:endParaRPr lang="en-US" sz="2249" dirty="0" smtClean="0">
                <a:solidFill>
                  <a:srgbClr val="4C4C4D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algn="l">
                <a:lnSpc>
                  <a:spcPts val="2699"/>
                </a:lnSpc>
              </a:pPr>
              <a:endParaRPr lang="en-US" sz="2249" dirty="0">
                <a:solidFill>
                  <a:srgbClr val="4C4C4D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algn="l">
                <a:lnSpc>
                  <a:spcPts val="2699"/>
                </a:lnSpc>
              </a:pPr>
              <a:r>
                <a:rPr lang="en-US" sz="2249" b="1" dirty="0" smtClean="0">
                  <a:solidFill>
                    <a:srgbClr val="4C4C4D"/>
                  </a:solidFill>
                  <a:latin typeface="Arial Bold"/>
                  <a:ea typeface="Arial Bold"/>
                  <a:cs typeface="Arial Bold"/>
                  <a:sym typeface="Arial Bold"/>
                </a:rPr>
                <a:t>Reassemble </a:t>
              </a:r>
              <a:r>
                <a:rPr lang="en-US" sz="2249" b="1" dirty="0">
                  <a:solidFill>
                    <a:srgbClr val="4C4C4D"/>
                  </a:solidFill>
                  <a:latin typeface="Arial Bold"/>
                  <a:ea typeface="Arial Bold"/>
                  <a:cs typeface="Arial Bold"/>
                  <a:sym typeface="Arial Bold"/>
                </a:rPr>
                <a:t>Blocks into Decrypted Image</a:t>
              </a:r>
            </a:p>
            <a:p>
              <a:pPr algn="l">
                <a:lnSpc>
                  <a:spcPts val="2699"/>
                </a:lnSpc>
              </a:pPr>
              <a:endParaRPr lang="en-US" sz="2249" b="1" dirty="0">
                <a:solidFill>
                  <a:srgbClr val="4C4C4D"/>
                </a:solidFill>
                <a:latin typeface="Arial Bold"/>
                <a:ea typeface="Arial Bold"/>
                <a:cs typeface="Arial Bold"/>
                <a:sym typeface="Arial Bold"/>
              </a:endParaRPr>
            </a:p>
            <a:p>
              <a:pPr algn="l">
                <a:lnSpc>
                  <a:spcPts val="2699"/>
                </a:lnSpc>
              </a:pPr>
              <a:endParaRPr lang="en-US" sz="2249" b="1" dirty="0" smtClean="0">
                <a:solidFill>
                  <a:srgbClr val="4C4C4D"/>
                </a:solidFill>
                <a:latin typeface="Arial Bold"/>
                <a:ea typeface="Arial Bold"/>
                <a:cs typeface="Arial Bold"/>
                <a:sym typeface="Arial Bold"/>
              </a:endParaRPr>
            </a:p>
            <a:p>
              <a:pPr algn="l">
                <a:lnSpc>
                  <a:spcPts val="2699"/>
                </a:lnSpc>
              </a:pPr>
              <a:r>
                <a:rPr lang="en-US" sz="2249" b="1" dirty="0" smtClean="0">
                  <a:solidFill>
                    <a:srgbClr val="4C4C4D"/>
                  </a:solidFill>
                  <a:latin typeface="Arial Bold"/>
                  <a:ea typeface="Arial Bold"/>
                  <a:cs typeface="Arial Bold"/>
                  <a:sym typeface="Arial Bold"/>
                </a:rPr>
                <a:t>Save </a:t>
              </a:r>
              <a:r>
                <a:rPr lang="en-US" sz="2249" b="1" dirty="0">
                  <a:solidFill>
                    <a:srgbClr val="4C4C4D"/>
                  </a:solidFill>
                  <a:latin typeface="Arial Bold"/>
                  <a:ea typeface="Arial Bold"/>
                  <a:cs typeface="Arial Bold"/>
                  <a:sym typeface="Arial Bold"/>
                </a:rPr>
                <a:t>Decrypted Image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 rot="5400000">
            <a:off x="2357368" y="2474411"/>
            <a:ext cx="842962" cy="742365"/>
            <a:chOff x="0" y="0"/>
            <a:chExt cx="1358900" cy="989820"/>
          </a:xfrm>
        </p:grpSpPr>
        <p:sp>
          <p:nvSpPr>
            <p:cNvPr id="13" name="Freeform 13"/>
            <p:cNvSpPr/>
            <p:nvPr/>
          </p:nvSpPr>
          <p:spPr>
            <a:xfrm>
              <a:off x="10541" y="10541"/>
              <a:ext cx="1337691" cy="968756"/>
            </a:xfrm>
            <a:custGeom>
              <a:avLst/>
              <a:gdLst/>
              <a:ahLst/>
              <a:cxnLst/>
              <a:rect l="l" t="t" r="r" b="b"/>
              <a:pathLst>
                <a:path w="1337691" h="968756">
                  <a:moveTo>
                    <a:pt x="0" y="0"/>
                  </a:moveTo>
                  <a:lnTo>
                    <a:pt x="850519" y="0"/>
                  </a:lnTo>
                  <a:lnTo>
                    <a:pt x="1337691" y="484378"/>
                  </a:lnTo>
                  <a:lnTo>
                    <a:pt x="850519" y="968756"/>
                  </a:lnTo>
                  <a:lnTo>
                    <a:pt x="0" y="968756"/>
                  </a:lnTo>
                  <a:lnTo>
                    <a:pt x="487299" y="484378"/>
                  </a:lnTo>
                  <a:close/>
                </a:path>
              </a:pathLst>
            </a:custGeom>
            <a:solidFill>
              <a:srgbClr val="FBE5D6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-889" y="0"/>
              <a:ext cx="1359789" cy="989838"/>
            </a:xfrm>
            <a:custGeom>
              <a:avLst/>
              <a:gdLst/>
              <a:ahLst/>
              <a:cxnLst/>
              <a:rect l="l" t="t" r="r" b="b"/>
              <a:pathLst>
                <a:path w="1359789" h="989838">
                  <a:moveTo>
                    <a:pt x="11430" y="0"/>
                  </a:moveTo>
                  <a:lnTo>
                    <a:pt x="861949" y="0"/>
                  </a:lnTo>
                  <a:cubicBezTo>
                    <a:pt x="864743" y="0"/>
                    <a:pt x="867410" y="1143"/>
                    <a:pt x="869442" y="3048"/>
                  </a:cubicBezTo>
                  <a:lnTo>
                    <a:pt x="1356614" y="487426"/>
                  </a:lnTo>
                  <a:cubicBezTo>
                    <a:pt x="1358646" y="489458"/>
                    <a:pt x="1359789" y="492125"/>
                    <a:pt x="1359789" y="494919"/>
                  </a:cubicBezTo>
                  <a:cubicBezTo>
                    <a:pt x="1359789" y="497713"/>
                    <a:pt x="1358646" y="500380"/>
                    <a:pt x="1356614" y="502412"/>
                  </a:cubicBezTo>
                  <a:lnTo>
                    <a:pt x="869442" y="986790"/>
                  </a:lnTo>
                  <a:cubicBezTo>
                    <a:pt x="867410" y="988822"/>
                    <a:pt x="864743" y="989838"/>
                    <a:pt x="861949" y="989838"/>
                  </a:cubicBezTo>
                  <a:lnTo>
                    <a:pt x="11430" y="989838"/>
                  </a:lnTo>
                  <a:cubicBezTo>
                    <a:pt x="7112" y="989838"/>
                    <a:pt x="3302" y="987298"/>
                    <a:pt x="1651" y="983234"/>
                  </a:cubicBezTo>
                  <a:cubicBezTo>
                    <a:pt x="0" y="979170"/>
                    <a:pt x="889" y="974725"/>
                    <a:pt x="3937" y="971677"/>
                  </a:cubicBezTo>
                  <a:lnTo>
                    <a:pt x="491236" y="487426"/>
                  </a:lnTo>
                  <a:lnTo>
                    <a:pt x="498729" y="494919"/>
                  </a:lnTo>
                  <a:lnTo>
                    <a:pt x="491236" y="502412"/>
                  </a:lnTo>
                  <a:lnTo>
                    <a:pt x="4064" y="18034"/>
                  </a:lnTo>
                  <a:cubicBezTo>
                    <a:pt x="1016" y="15113"/>
                    <a:pt x="0" y="10541"/>
                    <a:pt x="1651" y="6604"/>
                  </a:cubicBezTo>
                  <a:cubicBezTo>
                    <a:pt x="3302" y="2667"/>
                    <a:pt x="7239" y="0"/>
                    <a:pt x="11430" y="0"/>
                  </a:cubicBezTo>
                  <a:moveTo>
                    <a:pt x="11430" y="21209"/>
                  </a:moveTo>
                  <a:lnTo>
                    <a:pt x="11430" y="10541"/>
                  </a:lnTo>
                  <a:lnTo>
                    <a:pt x="18923" y="3048"/>
                  </a:lnTo>
                  <a:lnTo>
                    <a:pt x="506095" y="487426"/>
                  </a:lnTo>
                  <a:cubicBezTo>
                    <a:pt x="508127" y="489458"/>
                    <a:pt x="509270" y="492125"/>
                    <a:pt x="509270" y="494919"/>
                  </a:cubicBezTo>
                  <a:cubicBezTo>
                    <a:pt x="509270" y="497713"/>
                    <a:pt x="508127" y="500380"/>
                    <a:pt x="506095" y="502412"/>
                  </a:cubicBezTo>
                  <a:lnTo>
                    <a:pt x="18923" y="986790"/>
                  </a:lnTo>
                  <a:lnTo>
                    <a:pt x="11430" y="979297"/>
                  </a:lnTo>
                  <a:lnTo>
                    <a:pt x="11430" y="968756"/>
                  </a:lnTo>
                  <a:lnTo>
                    <a:pt x="861949" y="968756"/>
                  </a:lnTo>
                  <a:lnTo>
                    <a:pt x="861949" y="979297"/>
                  </a:lnTo>
                  <a:lnTo>
                    <a:pt x="854456" y="971804"/>
                  </a:lnTo>
                  <a:lnTo>
                    <a:pt x="1341628" y="487426"/>
                  </a:lnTo>
                  <a:lnTo>
                    <a:pt x="1349121" y="494919"/>
                  </a:lnTo>
                  <a:lnTo>
                    <a:pt x="1341628" y="502412"/>
                  </a:lnTo>
                  <a:lnTo>
                    <a:pt x="854583" y="18034"/>
                  </a:lnTo>
                  <a:lnTo>
                    <a:pt x="861949" y="10541"/>
                  </a:lnTo>
                  <a:lnTo>
                    <a:pt x="861949" y="21082"/>
                  </a:lnTo>
                  <a:lnTo>
                    <a:pt x="11430" y="21082"/>
                  </a:lnTo>
                  <a:close/>
                </a:path>
              </a:pathLst>
            </a:custGeom>
            <a:solidFill>
              <a:srgbClr val="F4B183"/>
            </a:solidFill>
          </p:spPr>
        </p:sp>
      </p:grpSp>
      <p:sp>
        <p:nvSpPr>
          <p:cNvPr id="15" name="Freeform 15"/>
          <p:cNvSpPr/>
          <p:nvPr/>
        </p:nvSpPr>
        <p:spPr>
          <a:xfrm>
            <a:off x="2424349" y="3441986"/>
            <a:ext cx="746125" cy="863314"/>
          </a:xfrm>
          <a:custGeom>
            <a:avLst/>
            <a:gdLst/>
            <a:ahLst/>
            <a:cxnLst/>
            <a:rect l="l" t="t" r="r" b="b"/>
            <a:pathLst>
              <a:path w="746125" h="1043781">
                <a:moveTo>
                  <a:pt x="0" y="0"/>
                </a:moveTo>
                <a:lnTo>
                  <a:pt x="746126" y="0"/>
                </a:lnTo>
                <a:lnTo>
                  <a:pt x="746126" y="1043781"/>
                </a:lnTo>
                <a:lnTo>
                  <a:pt x="0" y="10437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69"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2424349" y="4457700"/>
            <a:ext cx="746125" cy="863314"/>
          </a:xfrm>
          <a:custGeom>
            <a:avLst/>
            <a:gdLst/>
            <a:ahLst/>
            <a:cxnLst/>
            <a:rect l="l" t="t" r="r" b="b"/>
            <a:pathLst>
              <a:path w="746125" h="1043781">
                <a:moveTo>
                  <a:pt x="0" y="0"/>
                </a:moveTo>
                <a:lnTo>
                  <a:pt x="746126" y="0"/>
                </a:lnTo>
                <a:lnTo>
                  <a:pt x="746126" y="1043781"/>
                </a:lnTo>
                <a:lnTo>
                  <a:pt x="0" y="10437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69"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2424349" y="5524500"/>
            <a:ext cx="746125" cy="863314"/>
          </a:xfrm>
          <a:custGeom>
            <a:avLst/>
            <a:gdLst/>
            <a:ahLst/>
            <a:cxnLst/>
            <a:rect l="l" t="t" r="r" b="b"/>
            <a:pathLst>
              <a:path w="746125" h="1043781">
                <a:moveTo>
                  <a:pt x="0" y="0"/>
                </a:moveTo>
                <a:lnTo>
                  <a:pt x="746126" y="0"/>
                </a:lnTo>
                <a:lnTo>
                  <a:pt x="746126" y="1043781"/>
                </a:lnTo>
                <a:lnTo>
                  <a:pt x="0" y="10437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69"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2424349" y="6819900"/>
            <a:ext cx="746125" cy="863314"/>
          </a:xfrm>
          <a:custGeom>
            <a:avLst/>
            <a:gdLst/>
            <a:ahLst/>
            <a:cxnLst/>
            <a:rect l="l" t="t" r="r" b="b"/>
            <a:pathLst>
              <a:path w="746125" h="1043781">
                <a:moveTo>
                  <a:pt x="0" y="0"/>
                </a:moveTo>
                <a:lnTo>
                  <a:pt x="746126" y="0"/>
                </a:lnTo>
                <a:lnTo>
                  <a:pt x="746126" y="1043781"/>
                </a:lnTo>
                <a:lnTo>
                  <a:pt x="0" y="10437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69"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2423542" y="7886700"/>
            <a:ext cx="746125" cy="863314"/>
          </a:xfrm>
          <a:custGeom>
            <a:avLst/>
            <a:gdLst/>
            <a:ahLst/>
            <a:cxnLst/>
            <a:rect l="l" t="t" r="r" b="b"/>
            <a:pathLst>
              <a:path w="746125" h="1043781">
                <a:moveTo>
                  <a:pt x="0" y="0"/>
                </a:moveTo>
                <a:lnTo>
                  <a:pt x="746126" y="0"/>
                </a:lnTo>
                <a:lnTo>
                  <a:pt x="746126" y="1043781"/>
                </a:lnTo>
                <a:lnTo>
                  <a:pt x="0" y="10437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69"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2423542" y="8877300"/>
            <a:ext cx="746125" cy="863314"/>
          </a:xfrm>
          <a:custGeom>
            <a:avLst/>
            <a:gdLst/>
            <a:ahLst/>
            <a:cxnLst/>
            <a:rect l="l" t="t" r="r" b="b"/>
            <a:pathLst>
              <a:path w="746125" h="1043781">
                <a:moveTo>
                  <a:pt x="0" y="0"/>
                </a:moveTo>
                <a:lnTo>
                  <a:pt x="746126" y="0"/>
                </a:lnTo>
                <a:lnTo>
                  <a:pt x="746126" y="1043781"/>
                </a:lnTo>
                <a:lnTo>
                  <a:pt x="0" y="10437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69"/>
            </a:stretch>
          </a:blipFill>
        </p:spPr>
      </p:sp>
      <p:grpSp>
        <p:nvGrpSpPr>
          <p:cNvPr id="21" name="Group 21"/>
          <p:cNvGrpSpPr/>
          <p:nvPr/>
        </p:nvGrpSpPr>
        <p:grpSpPr>
          <a:xfrm>
            <a:off x="2716360" y="2780456"/>
            <a:ext cx="377107" cy="381844"/>
            <a:chOff x="0" y="0"/>
            <a:chExt cx="502810" cy="615553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502810" cy="615553"/>
            </a:xfrm>
            <a:custGeom>
              <a:avLst/>
              <a:gdLst/>
              <a:ahLst/>
              <a:cxnLst/>
              <a:rect l="l" t="t" r="r" b="b"/>
              <a:pathLst>
                <a:path w="502810" h="615553">
                  <a:moveTo>
                    <a:pt x="0" y="0"/>
                  </a:moveTo>
                  <a:lnTo>
                    <a:pt x="502810" y="0"/>
                  </a:lnTo>
                  <a:lnTo>
                    <a:pt x="502810" y="615553"/>
                  </a:lnTo>
                  <a:lnTo>
                    <a:pt x="0" y="61555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47625"/>
              <a:ext cx="502810" cy="66317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2699"/>
                </a:lnSpc>
              </a:pPr>
              <a:r>
                <a:rPr lang="en-US" sz="2249" dirty="0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1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888913" y="3707904"/>
            <a:ext cx="1204554" cy="521196"/>
            <a:chOff x="0" y="0"/>
            <a:chExt cx="1606073" cy="694928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502810" cy="615553"/>
            </a:xfrm>
            <a:custGeom>
              <a:avLst/>
              <a:gdLst/>
              <a:ahLst/>
              <a:cxnLst/>
              <a:rect l="l" t="t" r="r" b="b"/>
              <a:pathLst>
                <a:path w="502810" h="615553">
                  <a:moveTo>
                    <a:pt x="0" y="0"/>
                  </a:moveTo>
                  <a:lnTo>
                    <a:pt x="502810" y="0"/>
                  </a:lnTo>
                  <a:lnTo>
                    <a:pt x="502810" y="615553"/>
                  </a:lnTo>
                  <a:lnTo>
                    <a:pt x="0" y="61555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1103263" y="31749"/>
              <a:ext cx="502810" cy="663179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2699"/>
                </a:lnSpc>
              </a:pPr>
              <a:r>
                <a:rPr lang="en-US" sz="2249" dirty="0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2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1888913" y="4509285"/>
            <a:ext cx="1204554" cy="674398"/>
            <a:chOff x="0" y="0"/>
            <a:chExt cx="1606073" cy="899196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502810" cy="615553"/>
            </a:xfrm>
            <a:custGeom>
              <a:avLst/>
              <a:gdLst/>
              <a:ahLst/>
              <a:cxnLst/>
              <a:rect l="l" t="t" r="r" b="b"/>
              <a:pathLst>
                <a:path w="502810" h="615553">
                  <a:moveTo>
                    <a:pt x="0" y="0"/>
                  </a:moveTo>
                  <a:lnTo>
                    <a:pt x="502810" y="0"/>
                  </a:lnTo>
                  <a:lnTo>
                    <a:pt x="502810" y="615553"/>
                  </a:lnTo>
                  <a:lnTo>
                    <a:pt x="0" y="61555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1103263" y="236020"/>
              <a:ext cx="502810" cy="663176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2699"/>
                </a:lnSpc>
              </a:pPr>
              <a:r>
                <a:rPr lang="en-US" sz="2249" dirty="0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3</a:t>
              </a:r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1913241" y="5504459"/>
            <a:ext cx="1180226" cy="782041"/>
            <a:chOff x="0" y="0"/>
            <a:chExt cx="1573634" cy="1042721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502810" cy="615553"/>
            </a:xfrm>
            <a:custGeom>
              <a:avLst/>
              <a:gdLst/>
              <a:ahLst/>
              <a:cxnLst/>
              <a:rect l="l" t="t" r="r" b="b"/>
              <a:pathLst>
                <a:path w="502810" h="615553">
                  <a:moveTo>
                    <a:pt x="0" y="0"/>
                  </a:moveTo>
                  <a:lnTo>
                    <a:pt x="502810" y="0"/>
                  </a:lnTo>
                  <a:lnTo>
                    <a:pt x="502810" y="615553"/>
                  </a:lnTo>
                  <a:lnTo>
                    <a:pt x="0" y="61555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2" name="TextBox 32"/>
            <p:cNvSpPr txBox="1"/>
            <p:nvPr/>
          </p:nvSpPr>
          <p:spPr>
            <a:xfrm>
              <a:off x="1070824" y="379543"/>
              <a:ext cx="502810" cy="66317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2699"/>
                </a:lnSpc>
              </a:pPr>
              <a:r>
                <a:rPr lang="en-US" sz="2249" dirty="0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4</a:t>
              </a:r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1923058" y="6880593"/>
            <a:ext cx="1170410" cy="665290"/>
            <a:chOff x="0" y="0"/>
            <a:chExt cx="1560546" cy="887052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502810" cy="615553"/>
            </a:xfrm>
            <a:custGeom>
              <a:avLst/>
              <a:gdLst/>
              <a:ahLst/>
              <a:cxnLst/>
              <a:rect l="l" t="t" r="r" b="b"/>
              <a:pathLst>
                <a:path w="502810" h="615553">
                  <a:moveTo>
                    <a:pt x="0" y="0"/>
                  </a:moveTo>
                  <a:lnTo>
                    <a:pt x="502810" y="0"/>
                  </a:lnTo>
                  <a:lnTo>
                    <a:pt x="502810" y="615553"/>
                  </a:lnTo>
                  <a:lnTo>
                    <a:pt x="0" y="61555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5" name="TextBox 35"/>
            <p:cNvSpPr txBox="1"/>
            <p:nvPr/>
          </p:nvSpPr>
          <p:spPr>
            <a:xfrm>
              <a:off x="1057736" y="223876"/>
              <a:ext cx="502810" cy="663176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2699"/>
                </a:lnSpc>
              </a:pPr>
              <a:r>
                <a:rPr lang="en-US" sz="2249" dirty="0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5</a:t>
              </a:r>
            </a:p>
          </p:txBody>
        </p:sp>
      </p:grpSp>
      <p:sp>
        <p:nvSpPr>
          <p:cNvPr id="38" name="TextBox 38"/>
          <p:cNvSpPr txBox="1"/>
          <p:nvPr/>
        </p:nvSpPr>
        <p:spPr>
          <a:xfrm>
            <a:off x="2703097" y="8191500"/>
            <a:ext cx="314170" cy="522543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algn="l">
              <a:lnSpc>
                <a:spcPts val="2699"/>
              </a:lnSpc>
            </a:pPr>
            <a:r>
              <a:rPr lang="en-US" sz="2249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6</a:t>
            </a:r>
          </a:p>
        </p:txBody>
      </p:sp>
      <p:grpSp>
        <p:nvGrpSpPr>
          <p:cNvPr id="39" name="Group 39"/>
          <p:cNvGrpSpPr/>
          <p:nvPr/>
        </p:nvGrpSpPr>
        <p:grpSpPr>
          <a:xfrm>
            <a:off x="2608858" y="9182100"/>
            <a:ext cx="484609" cy="914400"/>
            <a:chOff x="0" y="491353"/>
            <a:chExt cx="646146" cy="1474062"/>
          </a:xfrm>
        </p:grpSpPr>
        <p:sp>
          <p:nvSpPr>
            <p:cNvPr id="40" name="Freeform 40"/>
            <p:cNvSpPr/>
            <p:nvPr/>
          </p:nvSpPr>
          <p:spPr>
            <a:xfrm>
              <a:off x="0" y="1349862"/>
              <a:ext cx="502810" cy="615553"/>
            </a:xfrm>
            <a:custGeom>
              <a:avLst/>
              <a:gdLst/>
              <a:ahLst/>
              <a:cxnLst/>
              <a:rect l="l" t="t" r="r" b="b"/>
              <a:pathLst>
                <a:path w="502810" h="615553">
                  <a:moveTo>
                    <a:pt x="0" y="0"/>
                  </a:moveTo>
                  <a:lnTo>
                    <a:pt x="502810" y="0"/>
                  </a:lnTo>
                  <a:lnTo>
                    <a:pt x="502810" y="615553"/>
                  </a:lnTo>
                  <a:lnTo>
                    <a:pt x="0" y="61555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1" name="TextBox 41"/>
            <p:cNvSpPr txBox="1"/>
            <p:nvPr/>
          </p:nvSpPr>
          <p:spPr>
            <a:xfrm>
              <a:off x="143336" y="491353"/>
              <a:ext cx="502810" cy="66317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2699"/>
                </a:lnSpc>
              </a:pPr>
              <a:r>
                <a:rPr lang="en-US" sz="2249" dirty="0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7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4000"/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6019800" y="1028700"/>
            <a:ext cx="6248400" cy="780833"/>
            <a:chOff x="0" y="-909993"/>
            <a:chExt cx="9042400" cy="153308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898791" cy="623094"/>
            </a:xfrm>
            <a:custGeom>
              <a:avLst/>
              <a:gdLst/>
              <a:ahLst/>
              <a:cxnLst/>
              <a:rect l="l" t="t" r="r" b="b"/>
              <a:pathLst>
                <a:path w="6898791" h="623094">
                  <a:moveTo>
                    <a:pt x="0" y="0"/>
                  </a:moveTo>
                  <a:lnTo>
                    <a:pt x="6898791" y="0"/>
                  </a:lnTo>
                  <a:lnTo>
                    <a:pt x="6898791" y="623094"/>
                  </a:lnTo>
                  <a:lnTo>
                    <a:pt x="0" y="62309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909993"/>
              <a:ext cx="9042400" cy="9708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2699"/>
                </a:lnSpc>
              </a:pPr>
              <a:r>
                <a:rPr lang="en-US" sz="5400" b="1" dirty="0" smtClean="0">
                  <a:solidFill>
                    <a:srgbClr val="152D47"/>
                  </a:solidFill>
                  <a:latin typeface="Crimson Pro Bold" panose="020B0604020202020204" charset="0"/>
                  <a:ea typeface="Heebo Bold"/>
                  <a:cs typeface="Heebo Bold"/>
                  <a:sym typeface="Heebo Bold"/>
                </a:rPr>
                <a:t>Decrypted Image</a:t>
              </a:r>
            </a:p>
            <a:p>
              <a:pPr algn="ctr">
                <a:lnSpc>
                  <a:spcPts val="2699"/>
                </a:lnSpc>
              </a:pPr>
              <a:endParaRPr lang="en-US" sz="5400" b="1" dirty="0">
                <a:solidFill>
                  <a:srgbClr val="152D47"/>
                </a:solidFill>
                <a:latin typeface="Crimson Pro Bold" panose="020B0604020202020204" charset="0"/>
                <a:ea typeface="Heebo Bold"/>
                <a:cs typeface="Heebo Bold"/>
                <a:sym typeface="Heebo Bold"/>
              </a:endParaRPr>
            </a:p>
            <a:p>
              <a:pPr algn="ctr">
                <a:lnSpc>
                  <a:spcPts val="2699"/>
                </a:lnSpc>
              </a:pPr>
              <a:r>
                <a:rPr lang="en-US" sz="5400" b="1" dirty="0" smtClean="0">
                  <a:solidFill>
                    <a:srgbClr val="152D47"/>
                  </a:solidFill>
                  <a:latin typeface="Crimson Pro Bold" panose="020B0604020202020204" charset="0"/>
                  <a:ea typeface="Heebo Bold"/>
                  <a:cs typeface="Heebo Bold"/>
                  <a:sym typeface="Heebo Bold"/>
                </a:rPr>
                <a:t>Block </a:t>
              </a:r>
              <a:r>
                <a:rPr lang="en-US" sz="5400" b="1" dirty="0">
                  <a:solidFill>
                    <a:srgbClr val="152D47"/>
                  </a:solidFill>
                  <a:latin typeface="Crimson Pro Bold" panose="020B0604020202020204" charset="0"/>
                  <a:ea typeface="Heebo Bold"/>
                  <a:cs typeface="Heebo Bold"/>
                  <a:sym typeface="Heebo Bold"/>
                </a:rPr>
                <a:t>Diagram</a:t>
              </a:r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2476500"/>
            <a:ext cx="11125200" cy="62484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5105400" y="1409699"/>
            <a:ext cx="8016423" cy="1241621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algn="ctr">
              <a:lnSpc>
                <a:spcPts val="2699"/>
              </a:lnSpc>
            </a:pPr>
            <a:r>
              <a:rPr lang="en-US" sz="5400" b="1" dirty="0" smtClean="0">
                <a:solidFill>
                  <a:srgbClr val="152D47"/>
                </a:solidFill>
                <a:latin typeface="Crimson Pro Bold" panose="020B0604020202020204" charset="0"/>
                <a:ea typeface="Heebo Bold"/>
                <a:cs typeface="Heebo Bold"/>
                <a:sym typeface="Heebo Bold"/>
              </a:rPr>
              <a:t>Result Encryption &amp; </a:t>
            </a:r>
          </a:p>
          <a:p>
            <a:pPr algn="ctr">
              <a:lnSpc>
                <a:spcPts val="2699"/>
              </a:lnSpc>
            </a:pPr>
            <a:endParaRPr lang="en-US" sz="5400" b="1" dirty="0">
              <a:solidFill>
                <a:srgbClr val="152D47"/>
              </a:solidFill>
              <a:latin typeface="Crimson Pro Bold" panose="020B0604020202020204" charset="0"/>
              <a:ea typeface="Heebo Bold"/>
              <a:cs typeface="Heebo Bold"/>
              <a:sym typeface="Heebo Bold"/>
            </a:endParaRPr>
          </a:p>
          <a:p>
            <a:pPr algn="ctr">
              <a:lnSpc>
                <a:spcPts val="2699"/>
              </a:lnSpc>
            </a:pPr>
            <a:r>
              <a:rPr lang="en-US" sz="5400" b="1" dirty="0" smtClean="0">
                <a:solidFill>
                  <a:srgbClr val="152D47"/>
                </a:solidFill>
                <a:latin typeface="Crimson Pro Bold" panose="020B0604020202020204" charset="0"/>
                <a:ea typeface="Heebo Bold"/>
                <a:cs typeface="Heebo Bold"/>
                <a:sym typeface="Heebo Bold"/>
              </a:rPr>
              <a:t>Decryption Image</a:t>
            </a:r>
            <a:endParaRPr lang="en-US" sz="5400" b="1" dirty="0">
              <a:solidFill>
                <a:srgbClr val="152D47"/>
              </a:solidFill>
              <a:latin typeface="Crimson Pro Bold" panose="020B0604020202020204" charset="0"/>
              <a:ea typeface="Heebo Bold"/>
              <a:cs typeface="Heebo Bold"/>
              <a:sym typeface="Heebo Bold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6032298" y="3127510"/>
            <a:ext cx="9636977" cy="3329770"/>
          </a:xfrm>
          <a:custGeom>
            <a:avLst/>
            <a:gdLst/>
            <a:ahLst/>
            <a:cxnLst/>
            <a:rect l="l" t="t" r="r" b="b"/>
            <a:pathLst>
              <a:path w="8753042" h="2640469">
                <a:moveTo>
                  <a:pt x="0" y="0"/>
                </a:moveTo>
                <a:lnTo>
                  <a:pt x="8753042" y="0"/>
                </a:lnTo>
                <a:lnTo>
                  <a:pt x="8753042" y="2640468"/>
                </a:lnTo>
                <a:lnTo>
                  <a:pt x="0" y="26404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rcRect/>
            <a:stretch>
              <a:fillRect l="-11378" t="-17598" r="-9020" b="-15765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6220475" y="6174175"/>
            <a:ext cx="9294910" cy="2896935"/>
          </a:xfrm>
          <a:custGeom>
            <a:avLst/>
            <a:gdLst/>
            <a:ahLst/>
            <a:cxnLst/>
            <a:rect l="l" t="t" r="r" b="b"/>
            <a:pathLst>
              <a:path w="8521296" h="2543374">
                <a:moveTo>
                  <a:pt x="0" y="0"/>
                </a:moveTo>
                <a:lnTo>
                  <a:pt x="8521296" y="0"/>
                </a:lnTo>
                <a:lnTo>
                  <a:pt x="8521296" y="2543374"/>
                </a:lnTo>
                <a:lnTo>
                  <a:pt x="0" y="254337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rcRect/>
            <a:stretch>
              <a:fillRect l="-13837" t="-14323" r="-10799" b="-22719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794132" y="3357180"/>
            <a:ext cx="4158868" cy="3119151"/>
          </a:xfrm>
          <a:custGeom>
            <a:avLst/>
            <a:gdLst/>
            <a:ahLst/>
            <a:cxnLst/>
            <a:rect l="l" t="t" r="r" b="b"/>
            <a:pathLst>
              <a:path w="4158868" h="3119151">
                <a:moveTo>
                  <a:pt x="0" y="0"/>
                </a:moveTo>
                <a:lnTo>
                  <a:pt x="4158868" y="0"/>
                </a:lnTo>
                <a:lnTo>
                  <a:pt x="4158868" y="3119150"/>
                </a:lnTo>
                <a:lnTo>
                  <a:pt x="0" y="31191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680028" y="6457280"/>
            <a:ext cx="2729805" cy="10175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74"/>
              </a:lnSpc>
              <a:spcBef>
                <a:spcPct val="0"/>
              </a:spcBef>
            </a:pPr>
            <a:r>
              <a:rPr lang="en-US" sz="3275" b="1" dirty="0">
                <a:solidFill>
                  <a:srgbClr val="000000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Original </a:t>
            </a:r>
            <a:r>
              <a:rPr lang="en-US" sz="3275" b="1" dirty="0" smtClean="0">
                <a:solidFill>
                  <a:srgbClr val="000000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Brain-top Image </a:t>
            </a:r>
            <a:endParaRPr lang="en-US" sz="3275" b="1" dirty="0">
              <a:solidFill>
                <a:srgbClr val="000000"/>
              </a:solidFill>
              <a:latin typeface="Crimson Pro Bold"/>
              <a:ea typeface="Crimson Pro Bold"/>
              <a:cs typeface="Crimson Pro Bold"/>
              <a:sym typeface="Crimson Pro Bol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066432" y="1006614"/>
            <a:ext cx="14478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solidFill>
                  <a:srgbClr val="152D47"/>
                </a:solidFill>
                <a:latin typeface="Crimson Pro Bold" panose="020B0604020202020204" charset="0"/>
              </a:rPr>
              <a:t>Encryption &amp; Description : PSNR, SSIM, Preference Value</a:t>
            </a:r>
            <a:endParaRPr lang="en-IN" sz="4000" b="1" dirty="0">
              <a:solidFill>
                <a:srgbClr val="152D47"/>
              </a:solidFill>
              <a:latin typeface="Crimson Pro Bold" panose="020B0604020202020204" charset="0"/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4460486"/>
              </p:ext>
            </p:extLst>
          </p:nvPr>
        </p:nvGraphicFramePr>
        <p:xfrm>
          <a:off x="2819400" y="3219923"/>
          <a:ext cx="12556445" cy="5072403"/>
        </p:xfrm>
        <a:graphic>
          <a:graphicData uri="http://schemas.openxmlformats.org/drawingml/2006/table">
            <a:tbl>
              <a:tblPr/>
              <a:tblGrid>
                <a:gridCol w="1683885"/>
                <a:gridCol w="1085169"/>
                <a:gridCol w="1012825"/>
                <a:gridCol w="1012825"/>
                <a:gridCol w="1301296"/>
                <a:gridCol w="1182688"/>
                <a:gridCol w="1012825"/>
                <a:gridCol w="1309687"/>
                <a:gridCol w="927100"/>
                <a:gridCol w="823913"/>
                <a:gridCol w="1204232"/>
              </a:tblGrid>
              <a:tr h="628177">
                <a:tc rowSpan="2"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Heebo" panose="020B0604020202020204" charset="-79"/>
                          <a:cs typeface="Heebo" panose="020B0604020202020204" charset="-79"/>
                        </a:rPr>
                        <a:t>Image</a:t>
                      </a:r>
                      <a:endParaRPr lang="en-IN" sz="2400" dirty="0">
                        <a:effectLst/>
                        <a:latin typeface="Heebo" panose="020B0604020202020204" charset="-79"/>
                        <a:cs typeface="Heebo" panose="020B0604020202020204" charset="-79"/>
                      </a:endParaRPr>
                    </a:p>
                  </a:txBody>
                  <a:tcPr marL="6350" marR="6350" marT="63500" marB="635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Heebo" panose="020B0604020202020204" charset="-79"/>
                          <a:cs typeface="Heebo" panose="020B0604020202020204" charset="-79"/>
                        </a:rPr>
                        <a:t>PRNG</a:t>
                      </a:r>
                      <a:endParaRPr lang="en-IN" sz="2400" dirty="0">
                        <a:effectLst/>
                        <a:latin typeface="Heebo" panose="020B0604020202020204" charset="-79"/>
                        <a:cs typeface="Heebo" panose="020B0604020202020204" charset="-79"/>
                      </a:endParaRPr>
                    </a:p>
                  </a:txBody>
                  <a:tcPr marL="6350" marR="6350" marT="63500" marB="635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Heebo" panose="020B0604020202020204" charset="-79"/>
                          <a:cs typeface="Heebo" panose="020B0604020202020204" charset="-79"/>
                        </a:rPr>
                        <a:t>Gray</a:t>
                      </a:r>
                      <a:r>
                        <a:rPr lang="en-IN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Heebo" panose="020B0604020202020204" charset="-79"/>
                          <a:cs typeface="Heebo" panose="020B0604020202020204" charset="-79"/>
                        </a:rPr>
                        <a:t> -  Encrypt -1</a:t>
                      </a:r>
                      <a:endParaRPr lang="en-IN" sz="2400" dirty="0">
                        <a:effectLst/>
                        <a:latin typeface="Heebo" panose="020B0604020202020204" charset="-79"/>
                        <a:cs typeface="Heebo" panose="020B0604020202020204" charset="-79"/>
                      </a:endParaRPr>
                    </a:p>
                  </a:txBody>
                  <a:tcPr marL="6350" marR="6350" marT="63500" marB="635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Heebo" panose="020B0604020202020204" charset="-79"/>
                          <a:cs typeface="Heebo" panose="020B0604020202020204" charset="-79"/>
                        </a:rPr>
                        <a:t>Encrypt  - Decrypt-2</a:t>
                      </a:r>
                      <a:endParaRPr lang="en-IN" sz="2400" dirty="0">
                        <a:effectLst/>
                        <a:latin typeface="Heebo" panose="020B0604020202020204" charset="-79"/>
                        <a:cs typeface="Heebo" panose="020B0604020202020204" charset="-79"/>
                      </a:endParaRPr>
                    </a:p>
                  </a:txBody>
                  <a:tcPr marL="6350" marR="6350" marT="63500" marB="635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Heebo" panose="020B0604020202020204" charset="-79"/>
                          <a:cs typeface="Heebo" panose="020B0604020202020204" charset="-79"/>
                        </a:rPr>
                        <a:t>  </a:t>
                      </a:r>
                      <a:r>
                        <a:rPr lang="en-IN" sz="2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Heebo" panose="020B0604020202020204" charset="-79"/>
                          <a:cs typeface="Heebo" panose="020B0604020202020204" charset="-79"/>
                        </a:rPr>
                        <a:t>Gray</a:t>
                      </a:r>
                      <a:r>
                        <a:rPr lang="en-IN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Heebo" panose="020B0604020202020204" charset="-79"/>
                          <a:cs typeface="Heebo" panose="020B0604020202020204" charset="-79"/>
                        </a:rPr>
                        <a:t> – Decrypt -3</a:t>
                      </a:r>
                      <a:endParaRPr lang="en-IN" sz="2400" dirty="0">
                        <a:effectLst/>
                        <a:latin typeface="Heebo" panose="020B0604020202020204" charset="-79"/>
                        <a:cs typeface="Heebo" panose="020B0604020202020204" charset="-79"/>
                      </a:endParaRPr>
                    </a:p>
                  </a:txBody>
                  <a:tcPr marL="6350" marR="6350" marT="63500" marB="635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</a:tr>
              <a:tr h="859868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Heebo" panose="020B0604020202020204" charset="-79"/>
                          <a:cs typeface="Heebo" panose="020B0604020202020204" charset="-79"/>
                        </a:rPr>
                        <a:t>PSNR</a:t>
                      </a:r>
                      <a:endParaRPr lang="en-IN" sz="2400" dirty="0">
                        <a:effectLst/>
                        <a:latin typeface="Heebo" panose="020B0604020202020204" charset="-79"/>
                        <a:cs typeface="Heebo" panose="020B0604020202020204" charset="-79"/>
                      </a:endParaRPr>
                    </a:p>
                  </a:txBody>
                  <a:tcPr marL="6350" marR="6350" marT="63500" marB="635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Heebo" panose="020B0604020202020204" charset="-79"/>
                          <a:cs typeface="Heebo" panose="020B0604020202020204" charset="-79"/>
                        </a:rPr>
                        <a:t>SSIM</a:t>
                      </a:r>
                      <a:endParaRPr lang="en-IN" sz="2400" dirty="0">
                        <a:effectLst/>
                        <a:latin typeface="Heebo" panose="020B0604020202020204" charset="-79"/>
                        <a:cs typeface="Heebo" panose="020B0604020202020204" charset="-79"/>
                      </a:endParaRPr>
                    </a:p>
                  </a:txBody>
                  <a:tcPr marL="6350" marR="6350" marT="63500" marB="635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Heebo" panose="020B0604020202020204" charset="-79"/>
                          <a:cs typeface="Heebo" panose="020B0604020202020204" charset="-79"/>
                        </a:rPr>
                        <a:t>PREFERENCE</a:t>
                      </a:r>
                      <a:endParaRPr lang="en-IN" sz="2400" dirty="0">
                        <a:effectLst/>
                        <a:latin typeface="Heebo" panose="020B0604020202020204" charset="-79"/>
                        <a:cs typeface="Heebo" panose="020B0604020202020204" charset="-79"/>
                      </a:endParaRPr>
                    </a:p>
                  </a:txBody>
                  <a:tcPr marL="6350" marR="6350" marT="63500" marB="635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Heebo" panose="020B0604020202020204" charset="-79"/>
                          <a:cs typeface="Heebo" panose="020B0604020202020204" charset="-79"/>
                        </a:rPr>
                        <a:t>PSNR</a:t>
                      </a:r>
                      <a:endParaRPr lang="en-IN" sz="2400" dirty="0">
                        <a:effectLst/>
                        <a:latin typeface="Heebo" panose="020B0604020202020204" charset="-79"/>
                        <a:cs typeface="Heebo" panose="020B0604020202020204" charset="-79"/>
                      </a:endParaRPr>
                    </a:p>
                  </a:txBody>
                  <a:tcPr marL="6350" marR="6350" marT="63500" marB="635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Heebo" panose="020B0604020202020204" charset="-79"/>
                          <a:cs typeface="Heebo" panose="020B0604020202020204" charset="-79"/>
                        </a:rPr>
                        <a:t>SSIM</a:t>
                      </a:r>
                      <a:endParaRPr lang="en-IN" sz="2400" dirty="0">
                        <a:effectLst/>
                        <a:latin typeface="Heebo" panose="020B0604020202020204" charset="-79"/>
                        <a:cs typeface="Heebo" panose="020B0604020202020204" charset="-79"/>
                      </a:endParaRPr>
                    </a:p>
                  </a:txBody>
                  <a:tcPr marL="6350" marR="6350" marT="63500" marB="635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Heebo" panose="020B0604020202020204" charset="-79"/>
                          <a:cs typeface="Heebo" panose="020B0604020202020204" charset="-79"/>
                        </a:rPr>
                        <a:t>PREFERENCE</a:t>
                      </a:r>
                      <a:endParaRPr lang="en-IN" sz="2400" dirty="0">
                        <a:effectLst/>
                        <a:latin typeface="Heebo" panose="020B0604020202020204" charset="-79"/>
                        <a:cs typeface="Heebo" panose="020B0604020202020204" charset="-79"/>
                      </a:endParaRPr>
                    </a:p>
                  </a:txBody>
                  <a:tcPr marL="6350" marR="6350" marT="63500" marB="635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Heebo" panose="020B0604020202020204" charset="-79"/>
                          <a:cs typeface="Heebo" panose="020B0604020202020204" charset="-79"/>
                        </a:rPr>
                        <a:t>PSNR</a:t>
                      </a:r>
                      <a:endParaRPr lang="en-IN" sz="2400" dirty="0">
                        <a:effectLst/>
                        <a:latin typeface="Heebo" panose="020B0604020202020204" charset="-79"/>
                        <a:cs typeface="Heebo" panose="020B0604020202020204" charset="-79"/>
                      </a:endParaRPr>
                    </a:p>
                  </a:txBody>
                  <a:tcPr marL="6350" marR="6350" marT="63500" marB="635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Heebo" panose="020B0604020202020204" charset="-79"/>
                          <a:cs typeface="Heebo" panose="020B0604020202020204" charset="-79"/>
                        </a:rPr>
                        <a:t>SSIM</a:t>
                      </a:r>
                      <a:endParaRPr lang="en-IN" sz="2400" dirty="0">
                        <a:effectLst/>
                        <a:latin typeface="Heebo" panose="020B0604020202020204" charset="-79"/>
                        <a:cs typeface="Heebo" panose="020B0604020202020204" charset="-79"/>
                      </a:endParaRPr>
                    </a:p>
                  </a:txBody>
                  <a:tcPr marL="6350" marR="6350" marT="63500" marB="635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Heebo" panose="020B0604020202020204" charset="-79"/>
                          <a:cs typeface="Heebo" panose="020B0604020202020204" charset="-79"/>
                        </a:rPr>
                        <a:t>PREFERENCE</a:t>
                      </a:r>
                      <a:endParaRPr lang="en-IN" sz="2400" dirty="0">
                        <a:effectLst/>
                        <a:latin typeface="Heebo" panose="020B0604020202020204" charset="-79"/>
                        <a:cs typeface="Heebo" panose="020B0604020202020204" charset="-79"/>
                      </a:endParaRPr>
                    </a:p>
                  </a:txBody>
                  <a:tcPr marL="6350" marR="6350" marT="63500" marB="635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18245">
                <a:tc rowSpan="4"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Heebo" panose="020B0604020202020204" charset="-79"/>
                          <a:cs typeface="Heebo" panose="020B0604020202020204" charset="-79"/>
                        </a:rPr>
                        <a:t>Brain</a:t>
                      </a:r>
                      <a:r>
                        <a:rPr lang="en-IN" sz="2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cs typeface="Heebo" panose="020B0604020202020204" charset="-79"/>
                        </a:rPr>
                        <a:t>_</a:t>
                      </a:r>
                      <a:r>
                        <a:rPr lang="en-IN" sz="2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Heebo" panose="020B0604020202020204" charset="-79"/>
                          <a:cs typeface="Heebo" panose="020B0604020202020204" charset="-79"/>
                        </a:rPr>
                        <a:t>top</a:t>
                      </a:r>
                      <a:endParaRPr lang="en-IN" sz="2400" dirty="0">
                        <a:effectLst/>
                        <a:latin typeface="Heebo" panose="020B0604020202020204" charset="-79"/>
                        <a:cs typeface="Heebo" panose="020B0604020202020204" charset="-79"/>
                      </a:endParaRPr>
                    </a:p>
                  </a:txBody>
                  <a:tcPr marL="6350" marR="6350" marT="63500" marB="635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Heebo" panose="020B0604020202020204" charset="-79"/>
                          <a:cs typeface="Heebo" panose="020B0604020202020204" charset="-79"/>
                        </a:rPr>
                        <a:t>MT</a:t>
                      </a:r>
                      <a:endParaRPr lang="en-IN" sz="2400" dirty="0">
                        <a:effectLst/>
                        <a:latin typeface="Heebo" panose="020B0604020202020204" charset="-79"/>
                        <a:cs typeface="Heebo" panose="020B0604020202020204" charset="-79"/>
                      </a:endParaRPr>
                    </a:p>
                  </a:txBody>
                  <a:tcPr marL="6350" marR="6350" marT="63500" marB="635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Heebo" panose="020B0604020202020204" charset="-79"/>
                          <a:cs typeface="Heebo" panose="020B0604020202020204" charset="-79"/>
                        </a:rPr>
                        <a:t>27.906</a:t>
                      </a:r>
                      <a:endParaRPr lang="en-IN" sz="2400" dirty="0">
                        <a:effectLst/>
                        <a:latin typeface="Heebo" panose="020B0604020202020204" charset="-79"/>
                        <a:cs typeface="Heebo" panose="020B0604020202020204" charset="-79"/>
                      </a:endParaRPr>
                    </a:p>
                  </a:txBody>
                  <a:tcPr marL="6350" marR="6350" marT="63500" marB="635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400" b="0" i="0" u="none" strike="noStrike">
                          <a:solidFill>
                            <a:srgbClr val="000000"/>
                          </a:solidFill>
                          <a:effectLst/>
                          <a:latin typeface="Heebo" panose="020B0604020202020204" charset="-79"/>
                          <a:cs typeface="Heebo" panose="020B0604020202020204" charset="-79"/>
                        </a:rPr>
                        <a:t>0.0014</a:t>
                      </a:r>
                      <a:endParaRPr lang="en-IN" sz="2400">
                        <a:effectLst/>
                        <a:latin typeface="Heebo" panose="020B0604020202020204" charset="-79"/>
                        <a:cs typeface="Heebo" panose="020B0604020202020204" charset="-79"/>
                      </a:endParaRPr>
                    </a:p>
                  </a:txBody>
                  <a:tcPr marL="6350" marR="6350" marT="63500" marB="635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400" b="0" i="0" u="none" strike="noStrike">
                          <a:solidFill>
                            <a:srgbClr val="000000"/>
                          </a:solidFill>
                          <a:effectLst/>
                          <a:latin typeface="Heebo" panose="020B0604020202020204" charset="-79"/>
                          <a:cs typeface="Heebo" panose="020B0604020202020204" charset="-79"/>
                        </a:rPr>
                        <a:t>18779.79</a:t>
                      </a:r>
                      <a:endParaRPr lang="en-IN" sz="2400">
                        <a:effectLst/>
                        <a:latin typeface="Heebo" panose="020B0604020202020204" charset="-79"/>
                        <a:cs typeface="Heebo" panose="020B0604020202020204" charset="-79"/>
                      </a:endParaRPr>
                    </a:p>
                  </a:txBody>
                  <a:tcPr marL="6350" marR="6350" marT="63500" marB="635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Heebo" panose="020B0604020202020204" charset="-79"/>
                          <a:cs typeface="Heebo" panose="020B0604020202020204" charset="-79"/>
                        </a:rPr>
                        <a:t>27.9064</a:t>
                      </a:r>
                      <a:endParaRPr lang="en-IN" sz="2400" dirty="0">
                        <a:effectLst/>
                        <a:latin typeface="Heebo" panose="020B0604020202020204" charset="-79"/>
                        <a:cs typeface="Heebo" panose="020B0604020202020204" charset="-79"/>
                      </a:endParaRPr>
                    </a:p>
                  </a:txBody>
                  <a:tcPr marL="6350" marR="6350" marT="63500" marB="635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Heebo" panose="020B0604020202020204" charset="-79"/>
                          <a:cs typeface="Heebo" panose="020B0604020202020204" charset="-79"/>
                        </a:rPr>
                        <a:t>0.0014</a:t>
                      </a:r>
                      <a:endParaRPr lang="en-IN" sz="2400" dirty="0">
                        <a:effectLst/>
                        <a:latin typeface="Heebo" panose="020B0604020202020204" charset="-79"/>
                        <a:cs typeface="Heebo" panose="020B0604020202020204" charset="-79"/>
                      </a:endParaRPr>
                    </a:p>
                  </a:txBody>
                  <a:tcPr marL="6350" marR="6350" marT="63500" marB="635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Heebo" panose="020B0604020202020204" charset="-79"/>
                          <a:cs typeface="Heebo" panose="020B0604020202020204" charset="-79"/>
                        </a:rPr>
                        <a:t>18779.79</a:t>
                      </a:r>
                      <a:endParaRPr lang="en-IN" sz="2400" dirty="0">
                        <a:effectLst/>
                        <a:latin typeface="Heebo" panose="020B0604020202020204" charset="-79"/>
                        <a:cs typeface="Heebo" panose="020B0604020202020204" charset="-79"/>
                      </a:endParaRPr>
                    </a:p>
                  </a:txBody>
                  <a:tcPr marL="6350" marR="6350" marT="63500" marB="635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Heebo" panose="020B0604020202020204" charset="-79"/>
                          <a:cs typeface="Heebo" panose="020B0604020202020204" charset="-79"/>
                        </a:rPr>
                        <a:t>Inf.</a:t>
                      </a:r>
                      <a:endParaRPr lang="en-IN" sz="2400" dirty="0">
                        <a:effectLst/>
                        <a:latin typeface="Heebo" panose="020B0604020202020204" charset="-79"/>
                        <a:cs typeface="Heebo" panose="020B0604020202020204" charset="-79"/>
                      </a:endParaRPr>
                    </a:p>
                  </a:txBody>
                  <a:tcPr marL="6350" marR="6350" marT="63500" marB="635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400" b="0" i="0" u="none" strike="noStrike">
                          <a:solidFill>
                            <a:srgbClr val="000000"/>
                          </a:solidFill>
                          <a:effectLst/>
                          <a:latin typeface="Heebo" panose="020B0604020202020204" charset="-79"/>
                          <a:cs typeface="Heebo" panose="020B0604020202020204" charset="-79"/>
                        </a:rPr>
                        <a:t>1.0</a:t>
                      </a:r>
                      <a:endParaRPr lang="en-IN" sz="2400">
                        <a:effectLst/>
                        <a:latin typeface="Heebo" panose="020B0604020202020204" charset="-79"/>
                        <a:cs typeface="Heebo" panose="020B0604020202020204" charset="-79"/>
                      </a:endParaRPr>
                    </a:p>
                  </a:txBody>
                  <a:tcPr marL="6350" marR="6350" marT="63500" marB="635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Heebo" panose="020B0604020202020204" charset="-79"/>
                          <a:cs typeface="Heebo" panose="020B0604020202020204" charset="-79"/>
                        </a:rPr>
                        <a:t>Inf.</a:t>
                      </a:r>
                      <a:endParaRPr lang="en-IN" sz="2400" dirty="0">
                        <a:effectLst/>
                        <a:latin typeface="Heebo" panose="020B0604020202020204" charset="-79"/>
                        <a:cs typeface="Heebo" panose="020B0604020202020204" charset="-79"/>
                      </a:endParaRPr>
                    </a:p>
                  </a:txBody>
                  <a:tcPr marL="6350" marR="6350" marT="63500" marB="635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44127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Heebo" panose="020B0604020202020204" charset="-79"/>
                          <a:cs typeface="Heebo" panose="020B0604020202020204" charset="-79"/>
                        </a:rPr>
                        <a:t>DSMFT</a:t>
                      </a:r>
                      <a:endParaRPr lang="en-IN" sz="2400" dirty="0">
                        <a:effectLst/>
                        <a:latin typeface="Heebo" panose="020B0604020202020204" charset="-79"/>
                        <a:cs typeface="Heebo" panose="020B0604020202020204" charset="-79"/>
                      </a:endParaRPr>
                    </a:p>
                  </a:txBody>
                  <a:tcPr marL="6350" marR="6350" marT="63500" marB="635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Heebo" panose="020B0604020202020204" charset="-79"/>
                          <a:cs typeface="Heebo" panose="020B0604020202020204" charset="-79"/>
                        </a:rPr>
                        <a:t>27.889</a:t>
                      </a:r>
                      <a:endParaRPr lang="en-IN" sz="2400" dirty="0">
                        <a:effectLst/>
                        <a:latin typeface="Heebo" panose="020B0604020202020204" charset="-79"/>
                        <a:cs typeface="Heebo" panose="020B0604020202020204" charset="-79"/>
                      </a:endParaRPr>
                    </a:p>
                  </a:txBody>
                  <a:tcPr marL="6350" marR="6350" marT="63500" marB="635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Heebo" panose="020B0604020202020204" charset="-79"/>
                          <a:cs typeface="Heebo" panose="020B0604020202020204" charset="-79"/>
                        </a:rPr>
                        <a:t>0.0013</a:t>
                      </a:r>
                      <a:endParaRPr lang="en-IN" sz="2400" dirty="0">
                        <a:effectLst/>
                        <a:latin typeface="Heebo" panose="020B0604020202020204" charset="-79"/>
                        <a:cs typeface="Heebo" panose="020B0604020202020204" charset="-79"/>
                      </a:endParaRPr>
                    </a:p>
                  </a:txBody>
                  <a:tcPr marL="6350" marR="6350" marT="63500" marB="635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Heebo" panose="020B0604020202020204" charset="-79"/>
                          <a:cs typeface="Heebo" panose="020B0604020202020204" charset="-79"/>
                        </a:rPr>
                        <a:t>21046.39</a:t>
                      </a:r>
                      <a:endParaRPr lang="en-IN" sz="2400" dirty="0">
                        <a:effectLst/>
                        <a:latin typeface="Heebo" panose="020B0604020202020204" charset="-79"/>
                        <a:cs typeface="Heebo" panose="020B0604020202020204" charset="-79"/>
                      </a:endParaRPr>
                    </a:p>
                  </a:txBody>
                  <a:tcPr marL="6350" marR="6350" marT="63500" marB="635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Heebo" panose="020B0604020202020204" charset="-79"/>
                          <a:cs typeface="Heebo" panose="020B0604020202020204" charset="-79"/>
                        </a:rPr>
                        <a:t>27.8892</a:t>
                      </a:r>
                      <a:endParaRPr lang="en-IN" sz="2400" dirty="0">
                        <a:effectLst/>
                        <a:latin typeface="Heebo" panose="020B0604020202020204" charset="-79"/>
                        <a:cs typeface="Heebo" panose="020B0604020202020204" charset="-79"/>
                      </a:endParaRPr>
                    </a:p>
                  </a:txBody>
                  <a:tcPr marL="6350" marR="6350" marT="63500" marB="635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400" b="0" i="0" u="none" strike="noStrike">
                          <a:solidFill>
                            <a:srgbClr val="000000"/>
                          </a:solidFill>
                          <a:effectLst/>
                          <a:latin typeface="Heebo" panose="020B0604020202020204" charset="-79"/>
                          <a:cs typeface="Heebo" panose="020B0604020202020204" charset="-79"/>
                        </a:rPr>
                        <a:t>0.0013</a:t>
                      </a:r>
                      <a:endParaRPr lang="en-IN" sz="2400">
                        <a:effectLst/>
                        <a:latin typeface="Heebo" panose="020B0604020202020204" charset="-79"/>
                        <a:cs typeface="Heebo" panose="020B0604020202020204" charset="-79"/>
                      </a:endParaRPr>
                    </a:p>
                  </a:txBody>
                  <a:tcPr marL="6350" marR="6350" marT="63500" marB="635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400" b="0" i="0" u="none" strike="noStrike">
                          <a:solidFill>
                            <a:srgbClr val="000000"/>
                          </a:solidFill>
                          <a:effectLst/>
                          <a:latin typeface="Heebo" panose="020B0604020202020204" charset="-79"/>
                          <a:cs typeface="Heebo" panose="020B0604020202020204" charset="-79"/>
                        </a:rPr>
                        <a:t>21046.39</a:t>
                      </a:r>
                      <a:endParaRPr lang="en-IN" sz="2400">
                        <a:effectLst/>
                        <a:latin typeface="Heebo" panose="020B0604020202020204" charset="-79"/>
                        <a:cs typeface="Heebo" panose="020B0604020202020204" charset="-79"/>
                      </a:endParaRPr>
                    </a:p>
                  </a:txBody>
                  <a:tcPr marL="6350" marR="6350" marT="63500" marB="635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400" b="0" i="0" u="none" strike="noStrike">
                          <a:solidFill>
                            <a:srgbClr val="000000"/>
                          </a:solidFill>
                          <a:effectLst/>
                          <a:latin typeface="Heebo" panose="020B0604020202020204" charset="-79"/>
                          <a:cs typeface="Heebo" panose="020B0604020202020204" charset="-79"/>
                        </a:rPr>
                        <a:t>Inf.</a:t>
                      </a:r>
                      <a:endParaRPr lang="en-IN" sz="2400">
                        <a:effectLst/>
                        <a:latin typeface="Heebo" panose="020B0604020202020204" charset="-79"/>
                        <a:cs typeface="Heebo" panose="020B0604020202020204" charset="-79"/>
                      </a:endParaRPr>
                    </a:p>
                  </a:txBody>
                  <a:tcPr marL="6350" marR="6350" marT="63500" marB="635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400" b="0" i="0" u="none" strike="noStrike">
                          <a:solidFill>
                            <a:srgbClr val="000000"/>
                          </a:solidFill>
                          <a:effectLst/>
                          <a:latin typeface="Heebo" panose="020B0604020202020204" charset="-79"/>
                          <a:cs typeface="Heebo" panose="020B0604020202020204" charset="-79"/>
                        </a:rPr>
                        <a:t>1.0</a:t>
                      </a:r>
                      <a:endParaRPr lang="en-IN" sz="2400">
                        <a:effectLst/>
                        <a:latin typeface="Heebo" panose="020B0604020202020204" charset="-79"/>
                        <a:cs typeface="Heebo" panose="020B0604020202020204" charset="-79"/>
                      </a:endParaRPr>
                    </a:p>
                  </a:txBody>
                  <a:tcPr marL="6350" marR="6350" marT="63500" marB="635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400" b="0" i="0" u="none" strike="noStrike">
                          <a:solidFill>
                            <a:srgbClr val="000000"/>
                          </a:solidFill>
                          <a:effectLst/>
                          <a:latin typeface="Heebo" panose="020B0604020202020204" charset="-79"/>
                          <a:cs typeface="Heebo" panose="020B0604020202020204" charset="-79"/>
                        </a:rPr>
                        <a:t>Inf</a:t>
                      </a:r>
                      <a:endParaRPr lang="en-IN" sz="2400">
                        <a:effectLst/>
                        <a:latin typeface="Heebo" panose="020B0604020202020204" charset="-79"/>
                        <a:cs typeface="Heebo" panose="020B0604020202020204" charset="-79"/>
                      </a:endParaRPr>
                    </a:p>
                  </a:txBody>
                  <a:tcPr marL="6350" marR="6350" marT="63500" marB="635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10993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Heebo" panose="020B0604020202020204" charset="-79"/>
                          <a:cs typeface="Heebo" panose="020B0604020202020204" charset="-79"/>
                        </a:rPr>
                        <a:t>MRG</a:t>
                      </a:r>
                      <a:endParaRPr lang="en-IN" sz="2400" dirty="0">
                        <a:effectLst/>
                        <a:latin typeface="Heebo" panose="020B0604020202020204" charset="-79"/>
                        <a:cs typeface="Heebo" panose="020B0604020202020204" charset="-79"/>
                      </a:endParaRPr>
                    </a:p>
                  </a:txBody>
                  <a:tcPr marL="6350" marR="6350" marT="63500" marB="635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400" b="0" i="0" u="none" strike="noStrike">
                          <a:solidFill>
                            <a:srgbClr val="000000"/>
                          </a:solidFill>
                          <a:effectLst/>
                          <a:latin typeface="Heebo" panose="020B0604020202020204" charset="-79"/>
                          <a:cs typeface="Heebo" panose="020B0604020202020204" charset="-79"/>
                        </a:rPr>
                        <a:t>27.896</a:t>
                      </a:r>
                      <a:endParaRPr lang="en-IN" sz="2400">
                        <a:effectLst/>
                        <a:latin typeface="Heebo" panose="020B0604020202020204" charset="-79"/>
                        <a:cs typeface="Heebo" panose="020B0604020202020204" charset="-79"/>
                      </a:endParaRPr>
                    </a:p>
                  </a:txBody>
                  <a:tcPr marL="6350" marR="6350" marT="63500" marB="635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Heebo" panose="020B0604020202020204" charset="-79"/>
                          <a:cs typeface="Heebo" panose="020B0604020202020204" charset="-79"/>
                        </a:rPr>
                        <a:t>0.0035</a:t>
                      </a:r>
                      <a:endParaRPr lang="en-IN" sz="2400" dirty="0">
                        <a:effectLst/>
                        <a:latin typeface="Heebo" panose="020B0604020202020204" charset="-79"/>
                        <a:cs typeface="Heebo" panose="020B0604020202020204" charset="-79"/>
                      </a:endParaRPr>
                    </a:p>
                  </a:txBody>
                  <a:tcPr marL="6350" marR="6350" marT="63500" marB="635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Heebo" panose="020B0604020202020204" charset="-79"/>
                          <a:cs typeface="Heebo" panose="020B0604020202020204" charset="-79"/>
                        </a:rPr>
                        <a:t>7878.64</a:t>
                      </a:r>
                      <a:endParaRPr lang="en-IN" sz="2400" dirty="0">
                        <a:effectLst/>
                        <a:latin typeface="Heebo" panose="020B0604020202020204" charset="-79"/>
                        <a:cs typeface="Heebo" panose="020B0604020202020204" charset="-79"/>
                      </a:endParaRPr>
                    </a:p>
                  </a:txBody>
                  <a:tcPr marL="6350" marR="6350" marT="63500" marB="635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Heebo" panose="020B0604020202020204" charset="-79"/>
                          <a:cs typeface="Heebo" panose="020B0604020202020204" charset="-79"/>
                        </a:rPr>
                        <a:t>27.8962</a:t>
                      </a:r>
                      <a:endParaRPr lang="en-IN" sz="2400" dirty="0">
                        <a:effectLst/>
                        <a:latin typeface="Heebo" panose="020B0604020202020204" charset="-79"/>
                        <a:cs typeface="Heebo" panose="020B0604020202020204" charset="-79"/>
                      </a:endParaRPr>
                    </a:p>
                  </a:txBody>
                  <a:tcPr marL="6350" marR="6350" marT="63500" marB="635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Heebo" panose="020B0604020202020204" charset="-79"/>
                          <a:cs typeface="Heebo" panose="020B0604020202020204" charset="-79"/>
                        </a:rPr>
                        <a:t>0.0035</a:t>
                      </a:r>
                      <a:endParaRPr lang="en-IN" sz="2400" dirty="0">
                        <a:effectLst/>
                        <a:latin typeface="Heebo" panose="020B0604020202020204" charset="-79"/>
                        <a:cs typeface="Heebo" panose="020B0604020202020204" charset="-79"/>
                      </a:endParaRPr>
                    </a:p>
                  </a:txBody>
                  <a:tcPr marL="6350" marR="6350" marT="63500" marB="635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Heebo" panose="020B0604020202020204" charset="-79"/>
                          <a:cs typeface="Heebo" panose="020B0604020202020204" charset="-79"/>
                        </a:rPr>
                        <a:t>7878.64</a:t>
                      </a:r>
                      <a:endParaRPr lang="en-IN" sz="2400" dirty="0">
                        <a:effectLst/>
                        <a:latin typeface="Heebo" panose="020B0604020202020204" charset="-79"/>
                        <a:cs typeface="Heebo" panose="020B0604020202020204" charset="-79"/>
                      </a:endParaRPr>
                    </a:p>
                  </a:txBody>
                  <a:tcPr marL="6350" marR="6350" marT="63500" marB="635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Heebo" panose="020B0604020202020204" charset="-79"/>
                          <a:cs typeface="Heebo" panose="020B0604020202020204" charset="-79"/>
                        </a:rPr>
                        <a:t>Inf.</a:t>
                      </a:r>
                      <a:endParaRPr lang="en-IN" sz="2400" dirty="0">
                        <a:effectLst/>
                        <a:latin typeface="Heebo" panose="020B0604020202020204" charset="-79"/>
                        <a:cs typeface="Heebo" panose="020B0604020202020204" charset="-79"/>
                      </a:endParaRPr>
                    </a:p>
                  </a:txBody>
                  <a:tcPr marL="6350" marR="6350" marT="63500" marB="635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Heebo" panose="020B0604020202020204" charset="-79"/>
                          <a:cs typeface="Heebo" panose="020B0604020202020204" charset="-79"/>
                        </a:rPr>
                        <a:t>1.0</a:t>
                      </a:r>
                      <a:endParaRPr lang="en-IN" sz="2400" dirty="0">
                        <a:effectLst/>
                        <a:latin typeface="Heebo" panose="020B0604020202020204" charset="-79"/>
                        <a:cs typeface="Heebo" panose="020B0604020202020204" charset="-79"/>
                      </a:endParaRPr>
                    </a:p>
                  </a:txBody>
                  <a:tcPr marL="6350" marR="6350" marT="63500" marB="635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400" b="0" i="0" u="none" strike="noStrike">
                          <a:solidFill>
                            <a:srgbClr val="000000"/>
                          </a:solidFill>
                          <a:effectLst/>
                          <a:latin typeface="Heebo" panose="020B0604020202020204" charset="-79"/>
                          <a:cs typeface="Heebo" panose="020B0604020202020204" charset="-79"/>
                        </a:rPr>
                        <a:t>Inf.</a:t>
                      </a:r>
                      <a:endParaRPr lang="en-IN" sz="2400">
                        <a:effectLst/>
                        <a:latin typeface="Heebo" panose="020B0604020202020204" charset="-79"/>
                        <a:cs typeface="Heebo" panose="020B0604020202020204" charset="-79"/>
                      </a:endParaRPr>
                    </a:p>
                  </a:txBody>
                  <a:tcPr marL="6350" marR="6350" marT="63500" marB="635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10993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Heebo" panose="020B0604020202020204" charset="-79"/>
                          <a:cs typeface="Heebo" panose="020B0604020202020204" charset="-79"/>
                        </a:rPr>
                        <a:t>MLFG</a:t>
                      </a:r>
                      <a:endParaRPr lang="en-IN" sz="2400" dirty="0">
                        <a:effectLst/>
                        <a:latin typeface="Heebo" panose="020B0604020202020204" charset="-79"/>
                        <a:cs typeface="Heebo" panose="020B0604020202020204" charset="-79"/>
                      </a:endParaRPr>
                    </a:p>
                  </a:txBody>
                  <a:tcPr marL="6350" marR="6350" marT="63500" marB="635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400" b="0" i="0" u="none" strike="noStrike">
                          <a:solidFill>
                            <a:srgbClr val="000000"/>
                          </a:solidFill>
                          <a:effectLst/>
                          <a:latin typeface="Heebo" panose="020B0604020202020204" charset="-79"/>
                          <a:cs typeface="Heebo" panose="020B0604020202020204" charset="-79"/>
                        </a:rPr>
                        <a:t>27.904</a:t>
                      </a:r>
                      <a:endParaRPr lang="en-IN" sz="2400">
                        <a:effectLst/>
                        <a:latin typeface="Heebo" panose="020B0604020202020204" charset="-79"/>
                        <a:cs typeface="Heebo" panose="020B0604020202020204" charset="-79"/>
                      </a:endParaRPr>
                    </a:p>
                  </a:txBody>
                  <a:tcPr marL="6350" marR="6350" marT="63500" marB="635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400" b="0" i="0" u="none" strike="noStrike">
                          <a:solidFill>
                            <a:srgbClr val="000000"/>
                          </a:solidFill>
                          <a:effectLst/>
                          <a:latin typeface="Heebo" panose="020B0604020202020204" charset="-79"/>
                          <a:cs typeface="Heebo" panose="020B0604020202020204" charset="-79"/>
                        </a:rPr>
                        <a:t>0.0073</a:t>
                      </a:r>
                      <a:endParaRPr lang="en-IN" sz="2400">
                        <a:effectLst/>
                        <a:latin typeface="Heebo" panose="020B0604020202020204" charset="-79"/>
                        <a:cs typeface="Heebo" panose="020B0604020202020204" charset="-79"/>
                      </a:endParaRPr>
                    </a:p>
                  </a:txBody>
                  <a:tcPr marL="6350" marR="6350" marT="63500" marB="635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400" b="0" i="0" u="none" strike="noStrike">
                          <a:solidFill>
                            <a:srgbClr val="000000"/>
                          </a:solidFill>
                          <a:effectLst/>
                          <a:latin typeface="Heebo" panose="020B0604020202020204" charset="-79"/>
                          <a:cs typeface="Heebo" panose="020B0604020202020204" charset="-79"/>
                        </a:rPr>
                        <a:t>3779.63</a:t>
                      </a:r>
                      <a:endParaRPr lang="en-IN" sz="2400">
                        <a:effectLst/>
                        <a:latin typeface="Heebo" panose="020B0604020202020204" charset="-79"/>
                        <a:cs typeface="Heebo" panose="020B0604020202020204" charset="-79"/>
                      </a:endParaRPr>
                    </a:p>
                  </a:txBody>
                  <a:tcPr marL="6350" marR="6350" marT="63500" marB="635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400" b="0" i="0" u="none" strike="noStrike">
                          <a:solidFill>
                            <a:srgbClr val="000000"/>
                          </a:solidFill>
                          <a:effectLst/>
                          <a:latin typeface="Heebo" panose="020B0604020202020204" charset="-79"/>
                          <a:cs typeface="Heebo" panose="020B0604020202020204" charset="-79"/>
                        </a:rPr>
                        <a:t>27.9043</a:t>
                      </a:r>
                      <a:endParaRPr lang="en-IN" sz="2400">
                        <a:effectLst/>
                        <a:latin typeface="Heebo" panose="020B0604020202020204" charset="-79"/>
                        <a:cs typeface="Heebo" panose="020B0604020202020204" charset="-79"/>
                      </a:endParaRPr>
                    </a:p>
                  </a:txBody>
                  <a:tcPr marL="6350" marR="6350" marT="63500" marB="635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400" b="0" i="0" u="none" strike="noStrike">
                          <a:solidFill>
                            <a:srgbClr val="000000"/>
                          </a:solidFill>
                          <a:effectLst/>
                          <a:latin typeface="Heebo" panose="020B0604020202020204" charset="-79"/>
                          <a:cs typeface="Heebo" panose="020B0604020202020204" charset="-79"/>
                        </a:rPr>
                        <a:t>0.0073</a:t>
                      </a:r>
                      <a:endParaRPr lang="en-IN" sz="2400">
                        <a:effectLst/>
                        <a:latin typeface="Heebo" panose="020B0604020202020204" charset="-79"/>
                        <a:cs typeface="Heebo" panose="020B0604020202020204" charset="-79"/>
                      </a:endParaRPr>
                    </a:p>
                  </a:txBody>
                  <a:tcPr marL="6350" marR="6350" marT="63500" marB="635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Heebo" panose="020B0604020202020204" charset="-79"/>
                          <a:cs typeface="Heebo" panose="020B0604020202020204" charset="-79"/>
                        </a:rPr>
                        <a:t>3779.63</a:t>
                      </a:r>
                      <a:endParaRPr lang="en-IN" sz="2400" dirty="0">
                        <a:effectLst/>
                        <a:latin typeface="Heebo" panose="020B0604020202020204" charset="-79"/>
                        <a:cs typeface="Heebo" panose="020B0604020202020204" charset="-79"/>
                      </a:endParaRPr>
                    </a:p>
                  </a:txBody>
                  <a:tcPr marL="6350" marR="6350" marT="63500" marB="635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Heebo" panose="020B0604020202020204" charset="-79"/>
                          <a:cs typeface="Heebo" panose="020B0604020202020204" charset="-79"/>
                        </a:rPr>
                        <a:t>Inf.</a:t>
                      </a:r>
                      <a:endParaRPr lang="en-IN" sz="2400" dirty="0">
                        <a:effectLst/>
                        <a:latin typeface="Heebo" panose="020B0604020202020204" charset="-79"/>
                        <a:cs typeface="Heebo" panose="020B0604020202020204" charset="-79"/>
                      </a:endParaRPr>
                    </a:p>
                  </a:txBody>
                  <a:tcPr marL="6350" marR="6350" marT="63500" marB="635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Heebo" panose="020B0604020202020204" charset="-79"/>
                          <a:cs typeface="Heebo" panose="020B0604020202020204" charset="-79"/>
                        </a:rPr>
                        <a:t>1.0 </a:t>
                      </a:r>
                      <a:endParaRPr lang="en-IN" sz="2400" dirty="0">
                        <a:effectLst/>
                        <a:latin typeface="Heebo" panose="020B0604020202020204" charset="-79"/>
                        <a:cs typeface="Heebo" panose="020B0604020202020204" charset="-79"/>
                      </a:endParaRPr>
                    </a:p>
                  </a:txBody>
                  <a:tcPr marL="6350" marR="6350" marT="63500" marB="635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Heebo" panose="020B0604020202020204" charset="-79"/>
                          <a:cs typeface="Heebo" panose="020B0604020202020204" charset="-79"/>
                        </a:rPr>
                        <a:t>Inf.</a:t>
                      </a:r>
                      <a:endParaRPr lang="en-IN" sz="2400" dirty="0">
                        <a:effectLst/>
                        <a:latin typeface="Heebo" panose="020B0604020202020204" charset="-79"/>
                        <a:cs typeface="Heebo" panose="020B0604020202020204" charset="-79"/>
                      </a:endParaRPr>
                    </a:p>
                  </a:txBody>
                  <a:tcPr marL="6350" marR="6350" marT="63500" marB="635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aveform">
  <a:themeElements>
    <a:clrScheme name="Waveform">
      <a:dk1>
        <a:sysClr val="windowText" lastClr="000000"/>
      </a:dk1>
      <a:lt1>
        <a:sysClr val="window" lastClr="FFFFFF"/>
      </a:lt1>
      <a:dk2>
        <a:srgbClr val="073E87"/>
      </a:dk2>
      <a:lt2>
        <a:srgbClr val="C6E7FC"/>
      </a:lt2>
      <a:accent1>
        <a:srgbClr val="31B6FD"/>
      </a:accent1>
      <a:accent2>
        <a:srgbClr val="4584D3"/>
      </a:accent2>
      <a:accent3>
        <a:srgbClr val="5BD078"/>
      </a:accent3>
      <a:accent4>
        <a:srgbClr val="A5D028"/>
      </a:accent4>
      <a:accent5>
        <a:srgbClr val="F5C040"/>
      </a:accent5>
      <a:accent6>
        <a:srgbClr val="05E0DB"/>
      </a:accent6>
      <a:hlink>
        <a:srgbClr val="0080FF"/>
      </a:hlink>
      <a:folHlink>
        <a:srgbClr val="5EAEFF"/>
      </a:folHlink>
    </a:clrScheme>
    <a:fontScheme name="Waveform">
      <a:majorFont>
        <a:latin typeface="Candara"/>
        <a:ea typeface=""/>
        <a:cs typeface=""/>
        <a:font script="Jpan" typeface="HGP明朝E"/>
        <a:font script="Hang" typeface="HY그래픽M"/>
        <a:font script="Hans" typeface="华文新魏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HGP明朝E"/>
        <a:font script="Hang" typeface="HY그래픽M"/>
        <a:font script="Hans" typeface="华文楷体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aveform">
      <a:fillStyleLst>
        <a:solidFill>
          <a:schemeClr val="phClr"/>
        </a:solidFill>
        <a:gradFill rotWithShape="1">
          <a:gsLst>
            <a:gs pos="0">
              <a:schemeClr val="phClr">
                <a:tint val="0"/>
              </a:schemeClr>
            </a:gs>
            <a:gs pos="44000">
              <a:schemeClr val="phClr">
                <a:tint val="60000"/>
                <a:satMod val="120000"/>
              </a:schemeClr>
            </a:gs>
            <a:gs pos="100000">
              <a:schemeClr val="phClr">
                <a:tint val="90000"/>
                <a:alpha val="100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20000"/>
                <a:lumMod val="120000"/>
              </a:schemeClr>
            </a:gs>
            <a:gs pos="100000">
              <a:schemeClr val="phClr">
                <a:shade val="89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75000"/>
              <a:lumMod val="8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prstMaterial="flat">
            <a:bevelT w="12700" h="12700"/>
          </a:sp3d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contourW="19050" prstMaterial="flat">
            <a:bevelT w="63500" h="63500"/>
            <a:contourClr>
              <a:schemeClr val="phClr">
                <a:shade val="25000"/>
                <a:satMod val="18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40000">
              <a:schemeClr val="phClr">
                <a:tint val="94000"/>
                <a:shade val="94000"/>
                <a:alpha val="100000"/>
                <a:satMod val="114000"/>
                <a:lumMod val="114000"/>
              </a:schemeClr>
            </a:gs>
            <a:gs pos="74000">
              <a:schemeClr val="phClr">
                <a:tint val="94000"/>
                <a:shade val="94000"/>
                <a:satMod val="128000"/>
                <a:lumMod val="100000"/>
              </a:schemeClr>
            </a:gs>
            <a:gs pos="100000">
              <a:schemeClr val="phClr">
                <a:tint val="98000"/>
                <a:shade val="100000"/>
                <a:hueMod val="98000"/>
                <a:satMod val="100000"/>
                <a:lumMod val="74000"/>
              </a:schemeClr>
            </a:gs>
          </a:gsLst>
          <a:path path="circle">
            <a:fillToRect l="20000" t="-40000" r="20000" b="14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6000"/>
                <a:satMod val="130000"/>
                <a:lumMod val="50000"/>
              </a:schemeClr>
              <a:schemeClr val="phClr">
                <a:tint val="96000"/>
                <a:satMod val="114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Waveform</Template>
  <TotalTime>651</TotalTime>
  <Words>1198</Words>
  <Application>Microsoft Office PowerPoint</Application>
  <PresentationFormat>Custom</PresentationFormat>
  <Paragraphs>300</Paragraphs>
  <Slides>16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30" baseType="lpstr">
      <vt:lpstr>Arial</vt:lpstr>
      <vt:lpstr>Calibri (MS) Bold</vt:lpstr>
      <vt:lpstr>Symbol</vt:lpstr>
      <vt:lpstr>Calibri</vt:lpstr>
      <vt:lpstr>Calibri (MS)</vt:lpstr>
      <vt:lpstr>Arimo Bold</vt:lpstr>
      <vt:lpstr>Heebo</vt:lpstr>
      <vt:lpstr>Crimson Pro Bold</vt:lpstr>
      <vt:lpstr>Arial Bold</vt:lpstr>
      <vt:lpstr>Heebo Bold</vt:lpstr>
      <vt:lpstr>Candara</vt:lpstr>
      <vt:lpstr>Times New Roman Bold</vt:lpstr>
      <vt:lpstr>Arimo</vt:lpstr>
      <vt:lpstr>Waveform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Dynamic-Smart-Random-Preference-for-Higher-Medical-Image-Confidentiality.pptx</dc:title>
  <dc:creator>Hi Mr. Gurupada</dc:creator>
  <cp:lastModifiedBy>Hi Mr. Gurupada</cp:lastModifiedBy>
  <cp:revision>28</cp:revision>
  <dcterms:created xsi:type="dcterms:W3CDTF">2006-08-16T00:00:00Z</dcterms:created>
  <dcterms:modified xsi:type="dcterms:W3CDTF">2025-07-03T16:36:02Z</dcterms:modified>
  <dc:identifier>DAGfnL7iZqI</dc:identifier>
</cp:coreProperties>
</file>